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webextensions/taskpanes.xml" ContentType="application/vnd.ms-office.webextensiontaskpanes+xml"/>
  <Override PartName="/ppt/webextensions/webextension1.xml" ContentType="application/vnd.ms-office.webextension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thumbnail" Target="docProps/thumbnail.jpeg"/><Relationship Id="rId2" Type="http://schemas.openxmlformats.org/officeDocument/2006/relationships/officeDocument" Target="ppt/presentation.xml"/><Relationship Id="rId1" Type="http://schemas.microsoft.com/office/2011/relationships/webextensiontaskpanes" Target="ppt/webextensions/taskpanes.xml"/><Relationship Id="rId5" Type="http://schemas.openxmlformats.org/officeDocument/2006/relationships/extended-properties" Target="docProps/app.xml"/><Relationship Id="rId4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84" r:id="rId4"/>
    <p:sldId id="257" r:id="rId5"/>
    <p:sldId id="281" r:id="rId6"/>
    <p:sldId id="277" r:id="rId7"/>
    <p:sldId id="307" r:id="rId8"/>
    <p:sldId id="308" r:id="rId9"/>
    <p:sldId id="280" r:id="rId10"/>
    <p:sldId id="286" r:id="rId11"/>
    <p:sldId id="288" r:id="rId12"/>
    <p:sldId id="289" r:id="rId13"/>
    <p:sldId id="290" r:id="rId14"/>
    <p:sldId id="291" r:id="rId15"/>
    <p:sldId id="292" r:id="rId16"/>
    <p:sldId id="293" r:id="rId17"/>
    <p:sldId id="295" r:id="rId18"/>
    <p:sldId id="297" r:id="rId19"/>
    <p:sldId id="299" r:id="rId20"/>
    <p:sldId id="300" r:id="rId21"/>
    <p:sldId id="301" r:id="rId22"/>
    <p:sldId id="302" r:id="rId23"/>
    <p:sldId id="303" r:id="rId24"/>
    <p:sldId id="304" r:id="rId25"/>
    <p:sldId id="264" r:id="rId26"/>
    <p:sldId id="305" r:id="rId27"/>
    <p:sldId id="306" r:id="rId28"/>
    <p:sldId id="296" r:id="rId29"/>
    <p:sldId id="258" r:id="rId30"/>
    <p:sldId id="270" r:id="rId3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3609E"/>
    <a:srgbClr val="AABFE4"/>
    <a:srgbClr val="8EA9DA"/>
    <a:srgbClr val="FFFFFF"/>
    <a:srgbClr val="CD9726"/>
    <a:srgbClr val="99A3A0"/>
    <a:srgbClr val="697571"/>
    <a:srgbClr val="C6CCCA"/>
    <a:srgbClr val="27263F"/>
    <a:srgbClr val="221F2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3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6D735FB-4CA3-48F6-91B0-0342FEB360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68AA275-8D4F-4C5D-9BB3-390853ABBC6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7E845E9-46B6-4661-BE44-4EFAA8AD4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B0160F-EF9E-44AE-91E9-DE7A123E9A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452D7B-E79B-486B-8AF5-D2DD64E23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015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0412BC-0EED-4DEF-A24A-75FE7A96CC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AFB9C3A1-579C-46CE-86F7-E756F0B40E5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E4A0653-A8ED-4930-B8DC-B08F163799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F51B3BB-E1AE-4580-8ED7-D6B58C4D3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20908EE-B8EF-49B0-AE86-31AE687C6F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78167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C4C09BB-2E31-4E24-AF0C-AFDFDB84A32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4FC88EE-0B1C-4416-8D7A-E8A74CD5DA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6E201B4-615B-4C08-9477-8777C360B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7171CAF-3487-4126-88B5-ABC6EB6257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14E18B-0876-4DE6-A3B2-FB1C17301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15938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27124C6-A258-45E6-A38C-B5F53FC14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D98C3D4-BEA5-4AAF-8B28-88861DD6D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0EF01C8-24F8-408B-8880-C8910CCDF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BE511F2-8CAE-4FBE-8351-9FC6AC7E3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ACDE40-C1D2-4CB5-9986-FE555E029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183466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2702A0-9C6F-4260-9DF8-DD9073B5D3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0D46E5C-5AD0-41D2-B4EE-9F03C989A3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D360D1F-6B57-49D0-92FF-7493F8D649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D1EB979-36F8-47CF-88C1-90BE202046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D51ADB-6D97-4366-8D94-1836E4EAC7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26934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2955D00-6210-4837-88B0-C137F9F7A6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4789903-5558-4393-9EC0-9FDF4C6F288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687F1A0-1135-4D67-857C-4AE7FD00DAE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02DFC58-7D3A-4599-B0DD-741B2EC680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1C6C68F-F1F0-45F6-8C16-01B40F453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AE032D-19EA-44DE-97F9-8197241DDB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93272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BA4AC33-D462-4D8E-96AE-FE33B04CD0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91461F-3ADC-4D92-B616-D785FBE9FB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FA3153C-FD23-4789-B61C-C0302DF8F4E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A5577D1E-F5AC-4AC0-8ED8-1403FFE283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BFCE6481-D25E-41DC-B0A8-F3B6D964FC3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638E5CB6-CEAD-450D-8451-6E8069B20B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0F868A5-6071-41C8-84B2-5017E22E87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AA746621-4396-4EA2-9244-119DF292E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66825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51BD0ED-8B27-4D4D-AC57-4DE40B42A3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3F39D30C-E6AF-4936-BA42-34218A08EB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E4AF93-C202-4DE3-906A-4668B21021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10CF893-4F91-488F-9E60-A4A670F02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68728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854489C-D0BC-4713-874E-13762CB4D1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14547F78-9427-4BEE-8830-50CC7A4A91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4EFFFD2-1967-43B6-A0D2-740697F8F9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990977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CF7B9E-2DD2-4512-BBB8-217FD543C4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33804E6-8A40-4200-9E57-669BF055FDF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9CDB9D-36E5-4D7F-9C7E-AD006B4788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BDA30E7-FB7E-44E8-B613-C70E718B5E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D32B9DC-421D-465E-AC6C-4CD9E0720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55D3FA-67B7-4E3D-87BD-7A528B04E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583199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700EEB-3E75-4995-841E-7DD16D1F84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6F68A13-5A5C-484E-BC3B-00001B8CC1F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874157F-FC57-4EF8-BCDC-2B5FF9059E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0096893-73A3-46B4-8073-21D83318FC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24767E-A3DA-4BAF-B04F-D495A36F8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B7E27F3-3F27-4DD4-B9D5-D2CA17CA6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35165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21F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9155C9F-617A-46FB-8849-CC61A376CF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021C8C-A71F-4B08-B496-76D2582FA8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1249B50-D8D6-47E7-B050-36D7BA394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F0B3B4-D72E-4A8B-B61C-D59C2502D0FD}" type="datetimeFigureOut">
              <a:rPr lang="ko-KR" altLang="en-US" smtClean="0"/>
              <a:t>2021-11-18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7F8276-2951-43F7-B423-9291E47991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EEA040-4165-4076-AC95-0B2DD831D0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A9232A-F5C5-4170-80E6-17F89B77BF7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08767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6516C2E-9B6C-4A18-BEF7-842FE18CA3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9879" y="357441"/>
            <a:ext cx="3865944" cy="1760726"/>
          </a:xfrm>
        </p:spPr>
        <p:txBody>
          <a:bodyPr>
            <a:normAutofit/>
          </a:bodyPr>
          <a:lstStyle/>
          <a:p>
            <a:r>
              <a:rPr lang="en-US" altLang="ko-KR" sz="7200" dirty="0">
                <a:solidFill>
                  <a:srgbClr val="63609E"/>
                </a:solidFill>
              </a:rPr>
              <a:t>Project</a:t>
            </a:r>
            <a:endParaRPr lang="ko-KR" altLang="en-US" sz="7200" dirty="0">
              <a:solidFill>
                <a:srgbClr val="63609E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07506C1-1894-461A-90FF-77FA0F8A1E1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570719" y="5466193"/>
            <a:ext cx="2551612" cy="538888"/>
          </a:xfrm>
        </p:spPr>
        <p:txBody>
          <a:bodyPr/>
          <a:lstStyle/>
          <a:p>
            <a:r>
              <a:rPr lang="ko-KR" altLang="en-US" dirty="0">
                <a:solidFill>
                  <a:srgbClr val="CD9726"/>
                </a:solidFill>
              </a:rPr>
              <a:t>제작자 </a:t>
            </a:r>
            <a:r>
              <a:rPr lang="en-US" altLang="ko-KR" dirty="0">
                <a:solidFill>
                  <a:srgbClr val="CD9726"/>
                </a:solidFill>
              </a:rPr>
              <a:t>: </a:t>
            </a:r>
            <a:r>
              <a:rPr lang="ko-KR" altLang="en-US" dirty="0">
                <a:solidFill>
                  <a:srgbClr val="CD9726"/>
                </a:solidFill>
              </a:rPr>
              <a:t>이원희</a:t>
            </a:r>
          </a:p>
        </p:txBody>
      </p:sp>
      <p:sp>
        <p:nvSpPr>
          <p:cNvPr id="6" name="부제목 2">
            <a:extLst>
              <a:ext uri="{FF2B5EF4-FFF2-40B4-BE49-F238E27FC236}">
                <a16:creationId xmlns:a16="http://schemas.microsoft.com/office/drawing/2014/main" id="{C979335A-3D30-4860-957C-22724EF857DB}"/>
              </a:ext>
            </a:extLst>
          </p:cNvPr>
          <p:cNvSpPr txBox="1">
            <a:spLocks/>
          </p:cNvSpPr>
          <p:nvPr/>
        </p:nvSpPr>
        <p:spPr>
          <a:xfrm>
            <a:off x="9570719" y="6005081"/>
            <a:ext cx="2551612" cy="53888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>
                <a:solidFill>
                  <a:srgbClr val="CD9726"/>
                </a:solidFill>
              </a:rPr>
              <a:t>2021.11</a:t>
            </a:r>
            <a:endParaRPr lang="ko-KR" altLang="en-US" dirty="0">
              <a:solidFill>
                <a:srgbClr val="CD9726"/>
              </a:solidFill>
            </a:endParaRPr>
          </a:p>
        </p:txBody>
      </p:sp>
      <p:sp>
        <p:nvSpPr>
          <p:cNvPr id="9" name="제목 1">
            <a:extLst>
              <a:ext uri="{FF2B5EF4-FFF2-40B4-BE49-F238E27FC236}">
                <a16:creationId xmlns:a16="http://schemas.microsoft.com/office/drawing/2014/main" id="{79CF0373-ECAD-4F97-A9DF-DE3EC2D1F029}"/>
              </a:ext>
            </a:extLst>
          </p:cNvPr>
          <p:cNvSpPr txBox="1">
            <a:spLocks/>
          </p:cNvSpPr>
          <p:nvPr/>
        </p:nvSpPr>
        <p:spPr>
          <a:xfrm>
            <a:off x="616196" y="1905140"/>
            <a:ext cx="7159253" cy="96494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altLang="ko-KR" sz="2800" dirty="0">
                <a:solidFill>
                  <a:srgbClr val="99A3A0"/>
                </a:solidFill>
              </a:rPr>
              <a:t>-</a:t>
            </a:r>
            <a:r>
              <a:rPr lang="ko-KR" altLang="en-US" sz="2800" dirty="0">
                <a:solidFill>
                  <a:srgbClr val="99A3A0"/>
                </a:solidFill>
              </a:rPr>
              <a:t>빅데이터 과정 실무 프로젝트</a:t>
            </a:r>
            <a:endParaRPr lang="en-US" altLang="ko-KR" sz="2800" dirty="0">
              <a:solidFill>
                <a:srgbClr val="99A3A0"/>
              </a:solidFill>
            </a:endParaRPr>
          </a:p>
          <a:p>
            <a:pPr algn="l"/>
            <a:r>
              <a:rPr lang="en-US" altLang="ko-KR" sz="2800" dirty="0">
                <a:solidFill>
                  <a:srgbClr val="99A3A0"/>
                </a:solidFill>
              </a:rPr>
              <a:t> </a:t>
            </a:r>
            <a:r>
              <a:rPr lang="ko-KR" altLang="en-US" sz="2800" dirty="0">
                <a:solidFill>
                  <a:srgbClr val="99A3A0"/>
                </a:solidFill>
              </a:rPr>
              <a:t>맥도날드와 스타벅스 </a:t>
            </a:r>
            <a:r>
              <a:rPr lang="en-US" altLang="ko-KR" sz="2800" dirty="0">
                <a:solidFill>
                  <a:srgbClr val="99A3A0"/>
                </a:solidFill>
              </a:rPr>
              <a:t>DT</a:t>
            </a:r>
            <a:r>
              <a:rPr lang="ko-KR" altLang="en-US" sz="2800" dirty="0">
                <a:solidFill>
                  <a:srgbClr val="99A3A0"/>
                </a:solidFill>
              </a:rPr>
              <a:t>점의 위치 비교</a:t>
            </a:r>
          </a:p>
        </p:txBody>
      </p:sp>
    </p:spTree>
    <p:extLst>
      <p:ext uri="{BB962C8B-B14F-4D97-AF65-F5344CB8AC3E}">
        <p14:creationId xmlns:p14="http://schemas.microsoft.com/office/powerpoint/2010/main" val="28201012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(95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(61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경기도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852B084-6A8E-4626-9DFD-E9BBCC75E9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21" y="1872842"/>
            <a:ext cx="5203503" cy="311915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368856D-2723-46F2-BDF5-0DD391E9F7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02230" y="1872842"/>
            <a:ext cx="5203504" cy="31328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453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(8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 </a:t>
            </a:r>
            <a:r>
              <a:rPr lang="en-US" altLang="ko-KR" dirty="0">
                <a:solidFill>
                  <a:srgbClr val="FFC000"/>
                </a:solidFill>
              </a:rPr>
              <a:t>(6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강원도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7097CF78-C8A8-47DB-A817-60BE744CE7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21" y="1856193"/>
            <a:ext cx="5203504" cy="3116223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DF4C1E44-CA7B-4BD0-90CC-83BA9F5F98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39167" y="1856193"/>
            <a:ext cx="5190444" cy="3116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61901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(9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(7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충북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3B7E48C7-A7EC-4AF1-BD89-1AA5EEA3DF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21" y="1859104"/>
            <a:ext cx="5203504" cy="3139791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7931915-2430-4B21-86E2-58365ABCEB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59104"/>
            <a:ext cx="5216581" cy="3139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4397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</a:t>
            </a:r>
            <a:r>
              <a:rPr lang="en-US" altLang="ko-KR" dirty="0">
                <a:solidFill>
                  <a:srgbClr val="FFC000"/>
                </a:solidFill>
              </a:rPr>
              <a:t> (12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(9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충남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13" name="그림 12">
            <a:extLst>
              <a:ext uri="{FF2B5EF4-FFF2-40B4-BE49-F238E27FC236}">
                <a16:creationId xmlns:a16="http://schemas.microsoft.com/office/drawing/2014/main" id="{718FA75F-5F60-4F1E-9EB8-3BD7C25457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21" y="1859105"/>
            <a:ext cx="5216581" cy="3119142"/>
          </a:xfrm>
          <a:prstGeom prst="rect">
            <a:avLst/>
          </a:prstGeom>
        </p:spPr>
      </p:pic>
      <p:pic>
        <p:nvPicPr>
          <p:cNvPr id="4" name="그림 3">
            <a:extLst>
              <a:ext uri="{FF2B5EF4-FFF2-40B4-BE49-F238E27FC236}">
                <a16:creationId xmlns:a16="http://schemas.microsoft.com/office/drawing/2014/main" id="{D2373C20-A609-4A87-A3F2-E3BF05A8F54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475" y="1869429"/>
            <a:ext cx="5218187" cy="3119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8930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</a:t>
            </a:r>
            <a:r>
              <a:rPr lang="en-US" altLang="ko-KR" dirty="0">
                <a:solidFill>
                  <a:srgbClr val="FFC000"/>
                </a:solidFill>
              </a:rPr>
              <a:t> (13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 </a:t>
            </a:r>
            <a:r>
              <a:rPr lang="en-US" altLang="ko-KR" dirty="0">
                <a:solidFill>
                  <a:srgbClr val="FFC000"/>
                </a:solidFill>
              </a:rPr>
              <a:t>(9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전북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EE8B979-375F-42AE-A012-FEE4160DF0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21" y="1869429"/>
            <a:ext cx="5177384" cy="3119142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59037AE4-6C3E-48F4-B393-04C8DBA788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476" y="1869429"/>
            <a:ext cx="5177384" cy="3150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438629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(9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(7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전남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CE037E6-567B-46DE-83A3-965D57A6C1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37867" y="1900692"/>
            <a:ext cx="5192385" cy="3138899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E6584F39-50B1-4666-B178-5294A43F20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221" y="1900692"/>
            <a:ext cx="5192385" cy="3100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48368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</a:t>
            </a:r>
            <a:r>
              <a:rPr lang="en-US" altLang="ko-KR" dirty="0">
                <a:solidFill>
                  <a:srgbClr val="FFC000"/>
                </a:solidFill>
              </a:rPr>
              <a:t> (16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 </a:t>
            </a:r>
            <a:r>
              <a:rPr lang="en-US" altLang="ko-KR" dirty="0">
                <a:solidFill>
                  <a:srgbClr val="FFC000"/>
                </a:solidFill>
              </a:rPr>
              <a:t>(12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경북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DD90D63-B9B1-4639-A56E-98DA24E110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21" y="1900692"/>
            <a:ext cx="5192385" cy="3120329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B39639F-FDC6-4A17-94E0-CDD7F0EE97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475" y="1900692"/>
            <a:ext cx="5159983" cy="3120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9037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(19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(19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경남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19C63E5A-2110-4666-8A46-E841B4812F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21" y="1900693"/>
            <a:ext cx="5159983" cy="311840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6DD8E6C8-F3D6-4EA0-966D-DFCC57DBE4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475" y="1922159"/>
            <a:ext cx="5159983" cy="3119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1651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(23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(3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광주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BBBFD7AE-A519-4CED-966C-53758E0715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657" y="1918534"/>
            <a:ext cx="5159983" cy="3109594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9CA7F8A4-F92E-4A67-A40A-F59A4897C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475" y="1918533"/>
            <a:ext cx="5187522" cy="3109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09490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(24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(15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대구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586A850-67B8-42BE-8F2B-75B5696BE0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42" y="1918533"/>
            <a:ext cx="5174555" cy="3109592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6419E91-1531-4139-8AA1-70884ACB6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475" y="1879557"/>
            <a:ext cx="5257515" cy="314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39352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B2A5DA8-BB35-4778-A98B-6259F28E6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ko-KR" sz="4800" dirty="0">
                <a:solidFill>
                  <a:srgbClr val="FFC000"/>
                </a:solidFill>
              </a:rPr>
              <a:t>INDEX</a:t>
            </a:r>
            <a:endParaRPr lang="ko-KR" altLang="en-US" sz="4800" dirty="0">
              <a:solidFill>
                <a:srgbClr val="FFC000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BB61EEB-C1CB-470B-B319-C92B0BE559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5291"/>
            <a:ext cx="10584000" cy="4909594"/>
          </a:xfrm>
        </p:spPr>
        <p:txBody>
          <a:bodyPr tIns="180000">
            <a:noAutofit/>
          </a:bodyPr>
          <a:lstStyle/>
          <a:p>
            <a:pPr marL="0" indent="0">
              <a:buNone/>
            </a:pPr>
            <a:r>
              <a:rPr lang="ko-KR" altLang="en-US" sz="3200" dirty="0">
                <a:solidFill>
                  <a:srgbClr val="63609E"/>
                </a:solidFill>
              </a:rPr>
              <a:t>🤚 빅데이터 조사 가설 설정</a:t>
            </a:r>
            <a:endParaRPr lang="en-US" altLang="ko-KR" sz="3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sz="3200" dirty="0">
                <a:solidFill>
                  <a:srgbClr val="63609E"/>
                </a:solidFill>
              </a:rPr>
              <a:t>🤚</a:t>
            </a:r>
            <a:r>
              <a:rPr lang="en-US" altLang="ko-KR" sz="3200" dirty="0">
                <a:solidFill>
                  <a:srgbClr val="63609E"/>
                </a:solidFill>
              </a:rPr>
              <a:t> </a:t>
            </a:r>
            <a:r>
              <a:rPr lang="ko-KR" altLang="en-US" sz="3200" dirty="0">
                <a:solidFill>
                  <a:srgbClr val="63609E"/>
                </a:solidFill>
              </a:rPr>
              <a:t>프로젝트 개요</a:t>
            </a:r>
            <a:endParaRPr lang="en-US" altLang="ko-KR" sz="3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sz="3200" dirty="0">
                <a:solidFill>
                  <a:srgbClr val="63609E"/>
                </a:solidFill>
              </a:rPr>
              <a:t>🤚</a:t>
            </a:r>
            <a:r>
              <a:rPr lang="en-US" altLang="ko-KR" sz="3200" dirty="0">
                <a:solidFill>
                  <a:srgbClr val="63609E"/>
                </a:solidFill>
              </a:rPr>
              <a:t> </a:t>
            </a:r>
            <a:r>
              <a:rPr lang="ko-KR" altLang="en-US" sz="3200" dirty="0">
                <a:solidFill>
                  <a:srgbClr val="63609E"/>
                </a:solidFill>
              </a:rPr>
              <a:t>프로젝트 순서</a:t>
            </a:r>
            <a:endParaRPr lang="en-US" altLang="ko-KR" sz="32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sz="3200" dirty="0">
                <a:solidFill>
                  <a:srgbClr val="63609E"/>
                </a:solidFill>
              </a:rPr>
              <a:t>🤚</a:t>
            </a:r>
            <a:r>
              <a:rPr lang="en-US" altLang="ko-KR" sz="3200" dirty="0">
                <a:solidFill>
                  <a:srgbClr val="63609E"/>
                </a:solidFill>
              </a:rPr>
              <a:t> </a:t>
            </a:r>
            <a:r>
              <a:rPr lang="ko-KR" altLang="en-US" sz="3200" dirty="0">
                <a:solidFill>
                  <a:srgbClr val="63609E"/>
                </a:solidFill>
              </a:rPr>
              <a:t>프로젝트 동작 순서</a:t>
            </a:r>
            <a:endParaRPr lang="en-US" altLang="ko-KR" sz="3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sz="3200" dirty="0">
                <a:solidFill>
                  <a:srgbClr val="63609E"/>
                </a:solidFill>
              </a:rPr>
              <a:t>🤚 데이터 가설 검증</a:t>
            </a:r>
            <a:r>
              <a:rPr lang="en-US" altLang="ko-KR" sz="3200" dirty="0">
                <a:solidFill>
                  <a:srgbClr val="63609E"/>
                </a:solidFill>
              </a:rPr>
              <a:t>-</a:t>
            </a:r>
            <a:r>
              <a:rPr lang="ko-KR" altLang="en-US" sz="3200" dirty="0">
                <a:solidFill>
                  <a:srgbClr val="63609E"/>
                </a:solidFill>
              </a:rPr>
              <a:t>데이터 시각화</a:t>
            </a:r>
            <a:endParaRPr lang="en-US" altLang="ko-KR" sz="32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sz="3200" dirty="0">
                <a:solidFill>
                  <a:srgbClr val="63609E"/>
                </a:solidFill>
              </a:rPr>
              <a:t>🤚</a:t>
            </a:r>
            <a:r>
              <a:rPr lang="en-US" altLang="ko-KR" sz="3200" dirty="0">
                <a:solidFill>
                  <a:srgbClr val="63609E"/>
                </a:solidFill>
              </a:rPr>
              <a:t> </a:t>
            </a:r>
            <a:r>
              <a:rPr lang="ko-KR" altLang="en-US" sz="3200" dirty="0">
                <a:solidFill>
                  <a:srgbClr val="63609E"/>
                </a:solidFill>
              </a:rPr>
              <a:t>프로젝트 후기</a:t>
            </a:r>
            <a:endParaRPr lang="en-US" altLang="ko-KR" sz="3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sz="3200" dirty="0">
                <a:solidFill>
                  <a:srgbClr val="63609E"/>
                </a:solidFill>
              </a:rPr>
              <a:t>🤚</a:t>
            </a:r>
            <a:r>
              <a:rPr lang="en-US" altLang="ko-KR" sz="3200" dirty="0">
                <a:solidFill>
                  <a:srgbClr val="63609E"/>
                </a:solidFill>
              </a:rPr>
              <a:t> Q&amp;A</a:t>
            </a:r>
            <a:endParaRPr lang="ko-KR" altLang="en-US" sz="3200" dirty="0">
              <a:solidFill>
                <a:srgbClr val="63609E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EC306C1B-D97A-4203-95F8-EEAC8B69850D}"/>
              </a:ext>
            </a:extLst>
          </p:cNvPr>
          <p:cNvSpPr/>
          <p:nvPr/>
        </p:nvSpPr>
        <p:spPr>
          <a:xfrm>
            <a:off x="9591413" y="0"/>
            <a:ext cx="2600587" cy="6858000"/>
          </a:xfrm>
          <a:prstGeom prst="rect">
            <a:avLst/>
          </a:prstGeom>
          <a:solidFill>
            <a:srgbClr val="6360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3609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504634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(13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(7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대전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2FB931-4F0F-4620-9B58-BFB52B928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007" y="1879557"/>
            <a:ext cx="5208194" cy="3148568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83C66B5C-285B-44FD-BFB4-2182EE46BE8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8901" y="1879558"/>
            <a:ext cx="5232832" cy="3148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61214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(22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(26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부산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051109CC-5889-44DF-9370-0D0BE9A1D9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43" y="1840900"/>
            <a:ext cx="5339868" cy="3221114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51C91F79-56BB-42AA-833C-60BAD26A41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475" y="1835249"/>
            <a:ext cx="5389808" cy="32623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3962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(9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(1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울산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B05E815-EB36-4E83-9836-CF02DD3015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41" y="1835249"/>
            <a:ext cx="5427099" cy="326238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1CCCB4FE-62BE-48C1-A350-D71BA389F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819891"/>
            <a:ext cx="5427099" cy="3268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338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(18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(12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인천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4EACAFF7-DF9C-4FB7-A423-8432056A9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466" y="1832909"/>
            <a:ext cx="5427099" cy="3261379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006D93E1-F1E8-44C9-877D-5C73B26E0B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3360" y="1832909"/>
            <a:ext cx="5381528" cy="32613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502857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 </a:t>
            </a:r>
            <a:r>
              <a:rPr lang="en-US" altLang="ko-KR" dirty="0">
                <a:solidFill>
                  <a:srgbClr val="FFC000"/>
                </a:solidFill>
              </a:rPr>
              <a:t>(10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 (7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제주도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8354D892-B1BE-46F6-9370-F0B748566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942" y="1832909"/>
            <a:ext cx="5381528" cy="324310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EBD2FF7-461B-466A-BFAB-1804F6A4B7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475" y="1832909"/>
            <a:ext cx="5381528" cy="3245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6118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5747DFE-3886-4774-B9C3-E35A762AE9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22" y="197345"/>
            <a:ext cx="11407163" cy="1325563"/>
          </a:xfrm>
        </p:spPr>
        <p:txBody>
          <a:bodyPr/>
          <a:lstStyle/>
          <a:p>
            <a:r>
              <a:rPr lang="ko-KR" altLang="en-US" dirty="0">
                <a:solidFill>
                  <a:srgbClr val="63609E"/>
                </a:solidFill>
              </a:rPr>
              <a:t>빅데이터 분석결과 </a:t>
            </a:r>
            <a:r>
              <a:rPr lang="en-US" altLang="ko-KR" dirty="0">
                <a:solidFill>
                  <a:srgbClr val="63609E"/>
                </a:solidFill>
              </a:rPr>
              <a:t>– </a:t>
            </a:r>
            <a:r>
              <a:rPr lang="ko-KR" altLang="en-US" dirty="0">
                <a:solidFill>
                  <a:srgbClr val="63609E"/>
                </a:solidFill>
              </a:rPr>
              <a:t>지역별 매장 수 비교</a:t>
            </a:r>
          </a:p>
        </p:txBody>
      </p:sp>
      <p:graphicFrame>
        <p:nvGraphicFramePr>
          <p:cNvPr id="8" name="표 8">
            <a:extLst>
              <a:ext uri="{FF2B5EF4-FFF2-40B4-BE49-F238E27FC236}">
                <a16:creationId xmlns:a16="http://schemas.microsoft.com/office/drawing/2014/main" id="{B0D2783E-4F8C-48A7-9B1D-9F8AE494CD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3429964"/>
              </p:ext>
            </p:extLst>
          </p:nvPr>
        </p:nvGraphicFramePr>
        <p:xfrm>
          <a:off x="261923" y="1457896"/>
          <a:ext cx="5174144" cy="4880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536">
                  <a:extLst>
                    <a:ext uri="{9D8B030D-6E8A-4147-A177-3AD203B41FA5}">
                      <a16:colId xmlns:a16="http://schemas.microsoft.com/office/drawing/2014/main" val="507940227"/>
                    </a:ext>
                  </a:extLst>
                </a:gridCol>
                <a:gridCol w="1940304">
                  <a:extLst>
                    <a:ext uri="{9D8B030D-6E8A-4147-A177-3AD203B41FA5}">
                      <a16:colId xmlns:a16="http://schemas.microsoft.com/office/drawing/2014/main" val="3614202519"/>
                    </a:ext>
                  </a:extLst>
                </a:gridCol>
                <a:gridCol w="1940304">
                  <a:extLst>
                    <a:ext uri="{9D8B030D-6E8A-4147-A177-3AD203B41FA5}">
                      <a16:colId xmlns:a16="http://schemas.microsoft.com/office/drawing/2014/main" val="3800947587"/>
                    </a:ext>
                  </a:extLst>
                </a:gridCol>
              </a:tblGrid>
              <a:tr h="542246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rgbClr val="63609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스타벅스</a:t>
                      </a:r>
                    </a:p>
                  </a:txBody>
                  <a:tcPr anchor="ctr">
                    <a:solidFill>
                      <a:srgbClr val="63609E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맥도날드</a:t>
                      </a:r>
                    </a:p>
                  </a:txBody>
                  <a:tcPr anchor="ctr">
                    <a:solidFill>
                      <a:srgbClr val="6360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7035404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서울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17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25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243737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경기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95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61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6531034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강원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4567391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충북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5389649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충남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8798467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13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7626777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전남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7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364018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경북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16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96192731"/>
                  </a:ext>
                </a:extLst>
              </a:tr>
            </a:tbl>
          </a:graphicData>
        </a:graphic>
      </p:graphicFrame>
      <p:graphicFrame>
        <p:nvGraphicFramePr>
          <p:cNvPr id="9" name="표 8">
            <a:extLst>
              <a:ext uri="{FF2B5EF4-FFF2-40B4-BE49-F238E27FC236}">
                <a16:creationId xmlns:a16="http://schemas.microsoft.com/office/drawing/2014/main" id="{DFC972B9-EDD7-4537-9EED-21311923EB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6375953"/>
              </p:ext>
            </p:extLst>
          </p:nvPr>
        </p:nvGraphicFramePr>
        <p:xfrm>
          <a:off x="6722377" y="1457896"/>
          <a:ext cx="5174144" cy="488021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3536">
                  <a:extLst>
                    <a:ext uri="{9D8B030D-6E8A-4147-A177-3AD203B41FA5}">
                      <a16:colId xmlns:a16="http://schemas.microsoft.com/office/drawing/2014/main" val="507940227"/>
                    </a:ext>
                  </a:extLst>
                </a:gridCol>
                <a:gridCol w="1940304">
                  <a:extLst>
                    <a:ext uri="{9D8B030D-6E8A-4147-A177-3AD203B41FA5}">
                      <a16:colId xmlns:a16="http://schemas.microsoft.com/office/drawing/2014/main" val="498930045"/>
                    </a:ext>
                  </a:extLst>
                </a:gridCol>
                <a:gridCol w="1940304">
                  <a:extLst>
                    <a:ext uri="{9D8B030D-6E8A-4147-A177-3AD203B41FA5}">
                      <a16:colId xmlns:a16="http://schemas.microsoft.com/office/drawing/2014/main" val="3800947587"/>
                    </a:ext>
                  </a:extLst>
                </a:gridCol>
              </a:tblGrid>
              <a:tr h="542246">
                <a:tc>
                  <a:txBody>
                    <a:bodyPr/>
                    <a:lstStyle/>
                    <a:p>
                      <a:pPr algn="ctr" latinLnBrk="1"/>
                      <a:endParaRPr lang="ko-KR" altLang="en-US" dirty="0"/>
                    </a:p>
                  </a:txBody>
                  <a:tcPr anchor="ctr">
                    <a:solidFill>
                      <a:srgbClr val="63609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스타벅스</a:t>
                      </a:r>
                    </a:p>
                  </a:txBody>
                  <a:tcPr anchor="ctr">
                    <a:solidFill>
                      <a:srgbClr val="63609E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dirty="0"/>
                        <a:t>맥도날드</a:t>
                      </a:r>
                    </a:p>
                  </a:txBody>
                  <a:tcPr anchor="ctr">
                    <a:solidFill>
                      <a:srgbClr val="63609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57035404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경남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19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598243737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광주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23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3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526531034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대구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24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15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34567391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대전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13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65389649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부산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22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26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28798467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울산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9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37626777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/>
                        <a:t>인천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18</a:t>
                      </a:r>
                      <a:endParaRPr lang="ko-KR" alt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/>
                        <a:t>12</a:t>
                      </a:r>
                      <a:endParaRPr lang="ko-KR" alt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208364018"/>
                  </a:ext>
                </a:extLst>
              </a:tr>
              <a:tr h="542246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dirty="0">
                          <a:solidFill>
                            <a:srgbClr val="FF0000"/>
                          </a:solidFill>
                        </a:rPr>
                        <a:t>제주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10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dirty="0">
                          <a:solidFill>
                            <a:srgbClr val="FF0000"/>
                          </a:solidFill>
                        </a:rPr>
                        <a:t>7</a:t>
                      </a:r>
                      <a:endParaRPr lang="ko-KR" altLang="en-US" dirty="0">
                        <a:solidFill>
                          <a:srgbClr val="FF0000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478322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341308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96417F8-10BD-4E9E-8841-9B622B4A43F7}"/>
              </a:ext>
            </a:extLst>
          </p:cNvPr>
          <p:cNvSpPr/>
          <p:nvPr/>
        </p:nvSpPr>
        <p:spPr>
          <a:xfrm>
            <a:off x="829787" y="1389480"/>
            <a:ext cx="10368280" cy="3559571"/>
          </a:xfrm>
          <a:prstGeom prst="rect">
            <a:avLst/>
          </a:prstGeom>
          <a:solidFill>
            <a:srgbClr val="6360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3609E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5747DFE-3886-4774-B9C3-E35A762AE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63609E"/>
                </a:solidFill>
              </a:rPr>
              <a:t>빅데이터 분석결과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A3AA34-2A4D-4CA0-89D7-B0D0508F9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3933" y="1476660"/>
            <a:ext cx="9989589" cy="464709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dirty="0">
                <a:solidFill>
                  <a:srgbClr val="FFC000"/>
                </a:solidFill>
              </a:rPr>
              <a:t>🤚 전국 </a:t>
            </a:r>
            <a:r>
              <a:rPr lang="en-US" altLang="ko-KR" sz="2800" dirty="0">
                <a:solidFill>
                  <a:srgbClr val="FFC000"/>
                </a:solidFill>
              </a:rPr>
              <a:t>8</a:t>
            </a:r>
            <a:r>
              <a:rPr lang="ko-KR" altLang="en-US" dirty="0">
                <a:solidFill>
                  <a:srgbClr val="FFC000"/>
                </a:solidFill>
              </a:rPr>
              <a:t>도 데이터를 비교한 결과를 분석했다</a:t>
            </a:r>
            <a:br>
              <a:rPr lang="en-US" altLang="ko-KR" dirty="0">
                <a:solidFill>
                  <a:srgbClr val="FFC000"/>
                </a:solidFill>
              </a:rPr>
            </a:br>
            <a:r>
              <a:rPr lang="ko-KR" altLang="en-US" sz="2800" dirty="0">
                <a:solidFill>
                  <a:srgbClr val="FFC000"/>
                </a:solidFill>
              </a:rPr>
              <a:t>🤚 양사 모두 </a:t>
            </a:r>
            <a:r>
              <a:rPr lang="en-US" altLang="ko-KR" sz="2800" dirty="0">
                <a:solidFill>
                  <a:srgbClr val="FFC000"/>
                </a:solidFill>
              </a:rPr>
              <a:t>DT</a:t>
            </a:r>
            <a:r>
              <a:rPr lang="ko-KR" altLang="en-US" sz="2800" dirty="0">
                <a:solidFill>
                  <a:srgbClr val="FFC000"/>
                </a:solidFill>
              </a:rPr>
              <a:t>점의 위치의 일관성은 어느 지역에서 일부 비슷한 양상을 띈다</a:t>
            </a:r>
            <a:r>
              <a:rPr lang="en-US" altLang="ko-KR" sz="2800" dirty="0">
                <a:solidFill>
                  <a:srgbClr val="FFC000"/>
                </a:solidFill>
              </a:rPr>
              <a:t>.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ko-KR" altLang="en-US" sz="2800" dirty="0">
                <a:solidFill>
                  <a:srgbClr val="FFC000"/>
                </a:solidFill>
              </a:rPr>
              <a:t>🤚 </a:t>
            </a:r>
            <a:r>
              <a:rPr lang="ko-KR" altLang="en-US" dirty="0">
                <a:solidFill>
                  <a:srgbClr val="FFC000"/>
                </a:solidFill>
              </a:rPr>
              <a:t>하지만 광역시 또는 서울 경기권에서는 </a:t>
            </a:r>
            <a:r>
              <a:rPr lang="ko-KR" altLang="en-US" dirty="0" err="1">
                <a:solidFill>
                  <a:srgbClr val="FFC000"/>
                </a:solidFill>
              </a:rPr>
              <a:t>지점수</a:t>
            </a:r>
            <a:r>
              <a:rPr lang="ko-KR" altLang="en-US" dirty="0">
                <a:solidFill>
                  <a:srgbClr val="FFC000"/>
                </a:solidFill>
              </a:rPr>
              <a:t> 차이가 크기 때문에 비교하기에 적절치 않다고 판단됨</a:t>
            </a:r>
            <a:r>
              <a:rPr lang="en-US" altLang="ko-KR" dirty="0">
                <a:solidFill>
                  <a:srgbClr val="FFC000"/>
                </a:solidFill>
              </a:rPr>
              <a:t>.</a:t>
            </a:r>
            <a:br>
              <a:rPr lang="en-US" altLang="ko-KR" sz="2800" dirty="0">
                <a:solidFill>
                  <a:srgbClr val="FFC000"/>
                </a:solidFill>
              </a:rPr>
            </a:b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3B367E-7553-4C25-AE9D-B140BFEA9C47}"/>
              </a:ext>
            </a:extLst>
          </p:cNvPr>
          <p:cNvSpPr txBox="1"/>
          <p:nvPr/>
        </p:nvSpPr>
        <p:spPr>
          <a:xfrm>
            <a:off x="838200" y="5116831"/>
            <a:ext cx="1075538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rgbClr val="FFC000"/>
                </a:solidFill>
              </a:rPr>
              <a:t>결론 </a:t>
            </a:r>
            <a:endParaRPr lang="en-US" altLang="ko-KR" sz="2400" dirty="0">
              <a:solidFill>
                <a:srgbClr val="FFC000"/>
              </a:solidFill>
            </a:endParaRPr>
          </a:p>
          <a:p>
            <a:r>
              <a:rPr lang="en-US" altLang="ko-KR" sz="2400" dirty="0">
                <a:solidFill>
                  <a:srgbClr val="FFC000"/>
                </a:solidFill>
              </a:rPr>
              <a:t>=&gt;DT </a:t>
            </a:r>
            <a:r>
              <a:rPr lang="ko-KR" altLang="en-US" sz="2400" dirty="0">
                <a:solidFill>
                  <a:srgbClr val="FFC000"/>
                </a:solidFill>
              </a:rPr>
              <a:t>점의 분산도는 비슷하다 그 곳은 차의 </a:t>
            </a:r>
            <a:r>
              <a:rPr lang="ko-KR" altLang="en-US" sz="2400" dirty="0" err="1">
                <a:solidFill>
                  <a:srgbClr val="FFC000"/>
                </a:solidFill>
              </a:rPr>
              <a:t>유동량이</a:t>
            </a:r>
            <a:r>
              <a:rPr lang="ko-KR" altLang="en-US" sz="2400" dirty="0">
                <a:solidFill>
                  <a:srgbClr val="FFC000"/>
                </a:solidFill>
              </a:rPr>
              <a:t> 많은 곳이며 드라이브 </a:t>
            </a:r>
            <a:r>
              <a:rPr lang="ko-KR" altLang="en-US" sz="2400" dirty="0" err="1">
                <a:solidFill>
                  <a:srgbClr val="FFC000"/>
                </a:solidFill>
              </a:rPr>
              <a:t>할만한</a:t>
            </a:r>
            <a:r>
              <a:rPr lang="ko-KR" altLang="en-US" sz="2400" dirty="0">
                <a:solidFill>
                  <a:srgbClr val="FFC000"/>
                </a:solidFill>
              </a:rPr>
              <a:t> 지역임을 알 수 있다</a:t>
            </a:r>
            <a:r>
              <a:rPr lang="en-US" altLang="ko-KR" sz="2400" dirty="0">
                <a:solidFill>
                  <a:srgbClr val="FFC000"/>
                </a:solidFill>
              </a:rPr>
              <a:t>. </a:t>
            </a:r>
            <a:r>
              <a:rPr lang="ko-KR" altLang="en-US" sz="2400" dirty="0">
                <a:solidFill>
                  <a:srgbClr val="FFC000"/>
                </a:solidFill>
              </a:rPr>
              <a:t>하지만 양사의 </a:t>
            </a:r>
            <a:r>
              <a:rPr lang="en-US" altLang="ko-KR" sz="2400" dirty="0">
                <a:solidFill>
                  <a:srgbClr val="FFC000"/>
                </a:solidFill>
              </a:rPr>
              <a:t>DT</a:t>
            </a:r>
            <a:r>
              <a:rPr lang="ko-KR" altLang="en-US" sz="2400" dirty="0">
                <a:solidFill>
                  <a:srgbClr val="FFC000"/>
                </a:solidFill>
              </a:rPr>
              <a:t>점의 개수의 차이가 다소 차이가 나서 앞서 정한 가설을 증명하기엔 부족하다</a:t>
            </a:r>
            <a:r>
              <a:rPr lang="en-US" altLang="ko-KR" sz="2400" dirty="0">
                <a:solidFill>
                  <a:srgbClr val="FFC000"/>
                </a:solidFill>
              </a:rPr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5851326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96417F8-10BD-4E9E-8841-9B622B4A43F7}"/>
              </a:ext>
            </a:extLst>
          </p:cNvPr>
          <p:cNvSpPr/>
          <p:nvPr/>
        </p:nvSpPr>
        <p:spPr>
          <a:xfrm>
            <a:off x="985520" y="1608047"/>
            <a:ext cx="10368280" cy="2997509"/>
          </a:xfrm>
          <a:prstGeom prst="rect">
            <a:avLst/>
          </a:prstGeom>
          <a:solidFill>
            <a:srgbClr val="6360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3609E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5747DFE-3886-4774-B9C3-E35A762AE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63609E"/>
                </a:solidFill>
              </a:rPr>
              <a:t>빅데이터 분석결과</a:t>
            </a:r>
            <a:r>
              <a:rPr lang="en-US" altLang="ko-KR" dirty="0">
                <a:solidFill>
                  <a:srgbClr val="63609E"/>
                </a:solidFill>
              </a:rPr>
              <a:t>-</a:t>
            </a:r>
            <a:r>
              <a:rPr lang="ko-KR" altLang="en-US" dirty="0">
                <a:solidFill>
                  <a:srgbClr val="63609E"/>
                </a:solidFill>
              </a:rPr>
              <a:t>한계점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A3AA34-2A4D-4CA0-89D7-B0D0508F9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6891" y="1845776"/>
            <a:ext cx="10136909" cy="464709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ko-KR" altLang="en-US" sz="2800" dirty="0">
                <a:solidFill>
                  <a:srgbClr val="FFC000"/>
                </a:solidFill>
              </a:rPr>
              <a:t>양사의 사정이 다르고</a:t>
            </a:r>
            <a:r>
              <a:rPr lang="en-US" altLang="ko-KR" sz="2800" dirty="0">
                <a:solidFill>
                  <a:srgbClr val="FFC000"/>
                </a:solidFill>
              </a:rPr>
              <a:t>,</a:t>
            </a:r>
            <a:r>
              <a:rPr lang="ko-KR" altLang="en-US" sz="2800" dirty="0">
                <a:solidFill>
                  <a:srgbClr val="FFC000"/>
                </a:solidFill>
              </a:rPr>
              <a:t> 같은 식음료 </a:t>
            </a:r>
            <a:r>
              <a:rPr lang="ko-KR" altLang="en-US" sz="2800" dirty="0" err="1">
                <a:solidFill>
                  <a:srgbClr val="FFC000"/>
                </a:solidFill>
              </a:rPr>
              <a:t>프렌차이즈라는</a:t>
            </a:r>
            <a:r>
              <a:rPr lang="ko-KR" altLang="en-US" sz="2800" dirty="0">
                <a:solidFill>
                  <a:srgbClr val="FFC000"/>
                </a:solidFill>
              </a:rPr>
              <a:t> 업태 </a:t>
            </a:r>
            <a:r>
              <a:rPr lang="ko-KR" altLang="en-US" dirty="0">
                <a:solidFill>
                  <a:srgbClr val="FFC000"/>
                </a:solidFill>
              </a:rPr>
              <a:t>측면에서는 비슷하나 매출과 주력 상품의 종류가 다르기 때문에 데이터 분석을 위해 설정한 가설은 틀렸다</a:t>
            </a:r>
            <a:r>
              <a:rPr lang="en-US" altLang="ko-KR" dirty="0">
                <a:solidFill>
                  <a:srgbClr val="FFC000"/>
                </a:solidFill>
              </a:rPr>
              <a:t>.</a:t>
            </a:r>
            <a:br>
              <a:rPr lang="en-US" altLang="ko-KR" sz="2800" dirty="0">
                <a:solidFill>
                  <a:srgbClr val="FFC000"/>
                </a:solidFill>
              </a:rPr>
            </a:br>
            <a:br>
              <a:rPr lang="en-US" altLang="ko-KR" sz="2800" dirty="0">
                <a:solidFill>
                  <a:srgbClr val="FFC000"/>
                </a:solidFill>
              </a:rPr>
            </a:b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3B367E-7553-4C25-AE9D-B140BFEA9C47}"/>
              </a:ext>
            </a:extLst>
          </p:cNvPr>
          <p:cNvSpPr txBox="1"/>
          <p:nvPr/>
        </p:nvSpPr>
        <p:spPr>
          <a:xfrm>
            <a:off x="838199" y="4949051"/>
            <a:ext cx="1075538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2400" dirty="0">
                <a:solidFill>
                  <a:srgbClr val="FFC000"/>
                </a:solidFill>
              </a:rPr>
              <a:t>향후과제</a:t>
            </a:r>
            <a:endParaRPr lang="en-US" altLang="ko-KR" sz="2400" dirty="0">
              <a:solidFill>
                <a:srgbClr val="FFC000"/>
              </a:solidFill>
            </a:endParaRPr>
          </a:p>
          <a:p>
            <a:r>
              <a:rPr lang="en-US" altLang="ko-KR" sz="2400" dirty="0">
                <a:solidFill>
                  <a:srgbClr val="FFC000"/>
                </a:solidFill>
              </a:rPr>
              <a:t>=&gt; </a:t>
            </a:r>
            <a:r>
              <a:rPr lang="ko-KR" altLang="en-US" sz="2400" dirty="0">
                <a:solidFill>
                  <a:srgbClr val="FFC000"/>
                </a:solidFill>
              </a:rPr>
              <a:t>양사의 </a:t>
            </a:r>
            <a:r>
              <a:rPr lang="en-US" altLang="ko-KR" sz="2400" dirty="0">
                <a:solidFill>
                  <a:srgbClr val="FFC000"/>
                </a:solidFill>
              </a:rPr>
              <a:t>DT</a:t>
            </a:r>
            <a:r>
              <a:rPr lang="ko-KR" altLang="en-US" sz="2400" dirty="0">
                <a:solidFill>
                  <a:srgbClr val="FFC000"/>
                </a:solidFill>
              </a:rPr>
              <a:t> 점의 형태를 분석하여 드라이브 명소의 특징에 관한 데이터 분석 및 시각화 하기에 좋은 자료라고 생각된다</a:t>
            </a:r>
            <a:r>
              <a:rPr lang="en-US" altLang="ko-KR" sz="2400" dirty="0">
                <a:solidFill>
                  <a:srgbClr val="FFC000"/>
                </a:solidFill>
              </a:rPr>
              <a:t>.</a:t>
            </a:r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79961416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896417F8-10BD-4E9E-8841-9B622B4A43F7}"/>
              </a:ext>
            </a:extLst>
          </p:cNvPr>
          <p:cNvSpPr/>
          <p:nvPr/>
        </p:nvSpPr>
        <p:spPr>
          <a:xfrm>
            <a:off x="1002785" y="2849619"/>
            <a:ext cx="10368280" cy="2356018"/>
          </a:xfrm>
          <a:prstGeom prst="rect">
            <a:avLst/>
          </a:prstGeom>
          <a:solidFill>
            <a:srgbClr val="6360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3609E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F5747DFE-3886-4774-B9C3-E35A762AE9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63609E"/>
                </a:solidFill>
              </a:rPr>
              <a:t>프로젝트 후기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1A3AA34-2A4D-4CA0-89D7-B0D0508F9E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8502" y="3262093"/>
            <a:ext cx="10515600" cy="2175669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ko-KR" altLang="en-US" sz="2800" dirty="0">
                <a:solidFill>
                  <a:srgbClr val="FFC000"/>
                </a:solidFill>
              </a:rPr>
              <a:t>🤚</a:t>
            </a:r>
            <a:r>
              <a:rPr lang="en-US" altLang="ko-KR" dirty="0">
                <a:solidFill>
                  <a:srgbClr val="FFC000"/>
                </a:solidFill>
              </a:rPr>
              <a:t> </a:t>
            </a:r>
            <a:r>
              <a:rPr lang="ko-KR" altLang="en-US" dirty="0" err="1">
                <a:solidFill>
                  <a:srgbClr val="FFC000"/>
                </a:solidFill>
              </a:rPr>
              <a:t>파이선</a:t>
            </a:r>
            <a:r>
              <a:rPr lang="ko-KR" altLang="en-US" dirty="0">
                <a:solidFill>
                  <a:srgbClr val="FFC000"/>
                </a:solidFill>
              </a:rPr>
              <a:t> 라이브러리를 공부하는 계기가 되었다</a:t>
            </a:r>
            <a:r>
              <a:rPr lang="en-US" altLang="ko-KR" dirty="0">
                <a:solidFill>
                  <a:srgbClr val="FFC000"/>
                </a:solidFill>
              </a:rPr>
              <a:t>.</a:t>
            </a:r>
          </a:p>
          <a:p>
            <a:pPr marL="0" indent="0">
              <a:buNone/>
            </a:pPr>
            <a:br>
              <a:rPr lang="en-US" altLang="ko-KR" dirty="0">
                <a:solidFill>
                  <a:srgbClr val="FFC000"/>
                </a:solidFill>
              </a:rPr>
            </a:br>
            <a:r>
              <a:rPr lang="ko-KR" altLang="en-US" sz="2800" dirty="0">
                <a:solidFill>
                  <a:srgbClr val="FFC000"/>
                </a:solidFill>
              </a:rPr>
              <a:t>🤚 데이터 프레임을 좀 더 활용하여 다양한 데이터를 분석하고 시각화 하고 싶다</a:t>
            </a:r>
            <a:r>
              <a:rPr lang="en-US" altLang="ko-KR" sz="2800" dirty="0">
                <a:solidFill>
                  <a:srgbClr val="FFC000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2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ko-KR" altLang="en-US" sz="2800" dirty="0">
                <a:solidFill>
                  <a:srgbClr val="FFC000"/>
                </a:solidFill>
              </a:rPr>
              <a:t>🤚 앞서 나온 결론의 한계점을 바탕으로 새롭게 세운 가설을 바탕으로 </a:t>
            </a:r>
            <a:endParaRPr lang="en-US" altLang="ko-KR" sz="2800" dirty="0">
              <a:solidFill>
                <a:srgbClr val="FFC000"/>
              </a:solidFill>
            </a:endParaRPr>
          </a:p>
          <a:p>
            <a:pPr marL="0" indent="0">
              <a:buNone/>
            </a:pPr>
            <a:r>
              <a:rPr lang="en-US" altLang="ko-KR" dirty="0">
                <a:solidFill>
                  <a:srgbClr val="FFC000"/>
                </a:solidFill>
              </a:rPr>
              <a:t>   </a:t>
            </a:r>
            <a:r>
              <a:rPr lang="ko-KR" altLang="en-US" sz="2800" dirty="0">
                <a:solidFill>
                  <a:srgbClr val="FFC000"/>
                </a:solidFill>
              </a:rPr>
              <a:t>데이터를 모아서 시각화 할 예정이다</a:t>
            </a:r>
            <a:r>
              <a:rPr lang="en-US" altLang="ko-KR" sz="2800" dirty="0">
                <a:solidFill>
                  <a:srgbClr val="FFC000"/>
                </a:solidFill>
              </a:rPr>
              <a:t>.</a:t>
            </a:r>
            <a:br>
              <a:rPr lang="en-US" altLang="ko-KR" sz="2800" dirty="0">
                <a:solidFill>
                  <a:srgbClr val="FFC000"/>
                </a:solidFill>
              </a:rPr>
            </a:br>
            <a:br>
              <a:rPr lang="en-US" altLang="ko-KR" sz="2800" dirty="0">
                <a:solidFill>
                  <a:srgbClr val="FFC000"/>
                </a:solidFill>
              </a:rPr>
            </a:br>
            <a:endParaRPr lang="ko-KR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687226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2B32A7A-9F9B-4749-941D-570BC7B463C9}"/>
              </a:ext>
            </a:extLst>
          </p:cNvPr>
          <p:cNvSpPr/>
          <p:nvPr/>
        </p:nvSpPr>
        <p:spPr>
          <a:xfrm>
            <a:off x="330200" y="325516"/>
            <a:ext cx="11546840" cy="6217523"/>
          </a:xfrm>
          <a:prstGeom prst="rect">
            <a:avLst/>
          </a:prstGeom>
          <a:solidFill>
            <a:srgbClr val="6360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dirty="0">
                <a:solidFill>
                  <a:srgbClr val="CD9726"/>
                </a:solidFill>
              </a:rPr>
              <a:t>Q</a:t>
            </a:r>
            <a:r>
              <a:rPr lang="ko-KR" altLang="en-US" sz="9600" dirty="0">
                <a:solidFill>
                  <a:srgbClr val="CD9726"/>
                </a:solidFill>
              </a:rPr>
              <a:t> </a:t>
            </a:r>
            <a:r>
              <a:rPr lang="en-US" altLang="ko-KR" sz="9600" dirty="0">
                <a:solidFill>
                  <a:srgbClr val="CD9726"/>
                </a:solidFill>
              </a:rPr>
              <a:t>&amp; A</a:t>
            </a:r>
            <a:endParaRPr lang="ko-KR" altLang="en-US" sz="9600" dirty="0">
              <a:solidFill>
                <a:srgbClr val="CD97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335776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9CC697-24A9-4278-9BD7-541FC40FC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FFC000"/>
                </a:solidFill>
              </a:rPr>
              <a:t>  빅데이터 분석 및 분석 가설 설정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0CCCE0-D2A7-4390-B651-B5FB3D82A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989" y="1557523"/>
            <a:ext cx="11120021" cy="2446306"/>
          </a:xfrm>
          <a:ln>
            <a:solidFill>
              <a:srgbClr val="CD9726"/>
            </a:solidFill>
          </a:ln>
        </p:spPr>
        <p:txBody>
          <a:bodyPr lIns="108000" tIns="216000">
            <a:normAutofit/>
          </a:bodyPr>
          <a:lstStyle/>
          <a:p>
            <a:pPr>
              <a:buFontTx/>
              <a:buChar char="-"/>
            </a:pPr>
            <a:r>
              <a:rPr lang="ko-KR" altLang="en-US" dirty="0">
                <a:solidFill>
                  <a:srgbClr val="63609E"/>
                </a:solidFill>
              </a:rPr>
              <a:t>최근 자동차 수요의 급증으로 </a:t>
            </a:r>
            <a:r>
              <a:rPr lang="ko-KR" altLang="en-US" dirty="0" err="1">
                <a:solidFill>
                  <a:srgbClr val="63609E"/>
                </a:solidFill>
              </a:rPr>
              <a:t>프렌차이즈의</a:t>
            </a:r>
            <a:r>
              <a:rPr lang="ko-KR" altLang="en-US" dirty="0">
                <a:solidFill>
                  <a:srgbClr val="63609E"/>
                </a:solidFill>
              </a:rPr>
              <a:t> </a:t>
            </a:r>
            <a:r>
              <a:rPr lang="en-US" altLang="ko-KR" dirty="0">
                <a:solidFill>
                  <a:srgbClr val="63609E"/>
                </a:solidFill>
              </a:rPr>
              <a:t>DT </a:t>
            </a:r>
            <a:r>
              <a:rPr lang="ko-KR" altLang="en-US" dirty="0">
                <a:solidFill>
                  <a:srgbClr val="63609E"/>
                </a:solidFill>
              </a:rPr>
              <a:t>점이 많이 생기고 있다</a:t>
            </a:r>
            <a:r>
              <a:rPr lang="en-US" altLang="ko-KR" dirty="0">
                <a:solidFill>
                  <a:srgbClr val="63609E"/>
                </a:solidFill>
              </a:rPr>
              <a:t>. </a:t>
            </a:r>
          </a:p>
          <a:p>
            <a:pPr>
              <a:buFontTx/>
              <a:buChar char="-"/>
            </a:pPr>
            <a:r>
              <a:rPr lang="ko-KR" altLang="en-US" dirty="0">
                <a:solidFill>
                  <a:srgbClr val="63609E"/>
                </a:solidFill>
              </a:rPr>
              <a:t>제작자는 전 세계적으로 유명한 </a:t>
            </a:r>
            <a:r>
              <a:rPr lang="en-US" altLang="ko-KR" dirty="0">
                <a:solidFill>
                  <a:srgbClr val="63609E"/>
                </a:solidFill>
              </a:rPr>
              <a:t>‘</a:t>
            </a:r>
            <a:r>
              <a:rPr lang="ko-KR" altLang="en-US" dirty="0">
                <a:solidFill>
                  <a:srgbClr val="63609E"/>
                </a:solidFill>
              </a:rPr>
              <a:t>맥도날드</a:t>
            </a:r>
            <a:r>
              <a:rPr lang="en-US" altLang="ko-KR" dirty="0">
                <a:solidFill>
                  <a:srgbClr val="63609E"/>
                </a:solidFill>
              </a:rPr>
              <a:t>‘ </a:t>
            </a:r>
            <a:r>
              <a:rPr lang="ko-KR" altLang="en-US" dirty="0">
                <a:solidFill>
                  <a:srgbClr val="63609E"/>
                </a:solidFill>
              </a:rPr>
              <a:t>와 </a:t>
            </a:r>
            <a:r>
              <a:rPr lang="en-US" altLang="ko-KR" dirty="0">
                <a:solidFill>
                  <a:srgbClr val="63609E"/>
                </a:solidFill>
              </a:rPr>
              <a:t>‘</a:t>
            </a:r>
            <a:r>
              <a:rPr lang="ko-KR" altLang="en-US" dirty="0">
                <a:solidFill>
                  <a:srgbClr val="63609E"/>
                </a:solidFill>
              </a:rPr>
              <a:t>스타벅스</a:t>
            </a:r>
            <a:r>
              <a:rPr lang="en-US" altLang="ko-KR" dirty="0">
                <a:solidFill>
                  <a:srgbClr val="63609E"/>
                </a:solidFill>
              </a:rPr>
              <a:t>‘ </a:t>
            </a:r>
            <a:r>
              <a:rPr lang="ko-KR" altLang="en-US" dirty="0">
                <a:solidFill>
                  <a:srgbClr val="63609E"/>
                </a:solidFill>
              </a:rPr>
              <a:t>두 회사의 </a:t>
            </a:r>
            <a:r>
              <a:rPr lang="en-US" altLang="ko-KR" dirty="0">
                <a:solidFill>
                  <a:srgbClr val="63609E"/>
                </a:solidFill>
              </a:rPr>
              <a:t>DT</a:t>
            </a:r>
            <a:r>
              <a:rPr lang="ko-KR" altLang="en-US" dirty="0">
                <a:solidFill>
                  <a:srgbClr val="63609E"/>
                </a:solidFill>
              </a:rPr>
              <a:t> 점이 비슷한 위치에 있을 것이란 가설을 세우고 두 사이트를 </a:t>
            </a:r>
            <a:r>
              <a:rPr lang="ko-KR" altLang="en-US" dirty="0" err="1">
                <a:solidFill>
                  <a:srgbClr val="63609E"/>
                </a:solidFill>
              </a:rPr>
              <a:t>비교하게되었다</a:t>
            </a:r>
            <a:r>
              <a:rPr lang="en-US" altLang="ko-KR" dirty="0">
                <a:solidFill>
                  <a:srgbClr val="63609E"/>
                </a:solidFill>
              </a:rPr>
              <a:t>.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843A0B9-554E-431E-B656-96E0BDFE757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" y="487213"/>
            <a:ext cx="812800" cy="812800"/>
          </a:xfrm>
          <a:prstGeom prst="rect">
            <a:avLst/>
          </a:prstGeom>
        </p:spPr>
      </p:pic>
      <p:sp>
        <p:nvSpPr>
          <p:cNvPr id="5" name="제목 1">
            <a:extLst>
              <a:ext uri="{FF2B5EF4-FFF2-40B4-BE49-F238E27FC236}">
                <a16:creationId xmlns:a16="http://schemas.microsoft.com/office/drawing/2014/main" id="{3E0B0370-55EA-491C-899D-259AAE71AB29}"/>
              </a:ext>
            </a:extLst>
          </p:cNvPr>
          <p:cNvSpPr txBox="1">
            <a:spLocks/>
          </p:cNvSpPr>
          <p:nvPr/>
        </p:nvSpPr>
        <p:spPr>
          <a:xfrm>
            <a:off x="408373" y="4322581"/>
            <a:ext cx="11656010" cy="20482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ko-KR" altLang="en-US" dirty="0">
                <a:solidFill>
                  <a:srgbClr val="FFC000"/>
                </a:solidFill>
              </a:rPr>
              <a:t>💥설정 가설💥 </a:t>
            </a:r>
            <a:endParaRPr lang="en-US" altLang="ko-KR" dirty="0">
              <a:solidFill>
                <a:srgbClr val="FFC000"/>
              </a:solidFill>
            </a:endParaRPr>
          </a:p>
          <a:p>
            <a:r>
              <a:rPr lang="ko-KR" altLang="en-US" dirty="0">
                <a:solidFill>
                  <a:srgbClr val="FFC000"/>
                </a:solidFill>
              </a:rPr>
              <a:t>스타벅스</a:t>
            </a:r>
            <a:r>
              <a:rPr lang="en-US" altLang="ko-KR" dirty="0">
                <a:solidFill>
                  <a:srgbClr val="FFC000"/>
                </a:solidFill>
              </a:rPr>
              <a:t>, </a:t>
            </a:r>
            <a:r>
              <a:rPr lang="ko-KR" altLang="en-US" dirty="0">
                <a:solidFill>
                  <a:srgbClr val="FFC000"/>
                </a:solidFill>
              </a:rPr>
              <a:t>맥도날드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점은 유사한 위치에 위치할 것이다</a:t>
            </a:r>
            <a:r>
              <a:rPr lang="en-US" altLang="ko-KR" dirty="0">
                <a:solidFill>
                  <a:srgbClr val="FFC000"/>
                </a:solidFill>
              </a:rPr>
              <a:t>.</a:t>
            </a:r>
            <a:endParaRPr lang="ko-KR" altLang="en-US" dirty="0">
              <a:solidFill>
                <a:srgbClr val="FFC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294899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2B32A7A-9F9B-4749-941D-570BC7B463C9}"/>
              </a:ext>
            </a:extLst>
          </p:cNvPr>
          <p:cNvSpPr/>
          <p:nvPr/>
        </p:nvSpPr>
        <p:spPr>
          <a:xfrm>
            <a:off x="330200" y="325516"/>
            <a:ext cx="11546840" cy="6217523"/>
          </a:xfrm>
          <a:prstGeom prst="rect">
            <a:avLst/>
          </a:prstGeom>
          <a:noFill/>
          <a:ln w="92075">
            <a:solidFill>
              <a:srgbClr val="63609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9600" dirty="0">
                <a:solidFill>
                  <a:srgbClr val="CD9726"/>
                </a:solidFill>
              </a:rPr>
              <a:t>Thank You!</a:t>
            </a:r>
            <a:endParaRPr lang="ko-KR" altLang="en-US" sz="9600" dirty="0">
              <a:solidFill>
                <a:srgbClr val="CD972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213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9CC697-24A9-4278-9BD7-541FC40FC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FFC000"/>
                </a:solidFill>
              </a:rPr>
              <a:t>  프로젝트 개요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0CCCE0-D2A7-4390-B651-B5FB3D82A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03560" cy="5011953"/>
          </a:xfrm>
          <a:ln>
            <a:solidFill>
              <a:srgbClr val="CD9726"/>
            </a:solidFill>
          </a:ln>
        </p:spPr>
        <p:txBody>
          <a:bodyPr lIns="108000" tIns="216000">
            <a:normAutofit lnSpcReduction="10000"/>
          </a:bodyPr>
          <a:lstStyle/>
          <a:p>
            <a:pPr marL="0" indent="0">
              <a:buNone/>
            </a:pPr>
            <a:r>
              <a:rPr lang="ko-KR" altLang="en-US" dirty="0">
                <a:solidFill>
                  <a:srgbClr val="63609E"/>
                </a:solidFill>
              </a:rPr>
              <a:t>🟠</a:t>
            </a:r>
            <a:r>
              <a:rPr lang="en-US" altLang="ko-KR" dirty="0">
                <a:solidFill>
                  <a:srgbClr val="63609E"/>
                </a:solidFill>
              </a:rPr>
              <a:t> </a:t>
            </a:r>
            <a:r>
              <a:rPr lang="ko-KR" altLang="en-US" dirty="0">
                <a:solidFill>
                  <a:srgbClr val="63609E"/>
                </a:solidFill>
              </a:rPr>
              <a:t>스타벅스와 맥도날드 홈페이지 </a:t>
            </a:r>
            <a:r>
              <a:rPr lang="ko-KR" altLang="en-US" dirty="0" err="1">
                <a:solidFill>
                  <a:srgbClr val="63609E"/>
                </a:solidFill>
              </a:rPr>
              <a:t>크롤링</a:t>
            </a:r>
            <a:r>
              <a:rPr lang="ko-KR" altLang="en-US" dirty="0">
                <a:solidFill>
                  <a:srgbClr val="63609E"/>
                </a:solidFill>
              </a:rPr>
              <a:t> 후 데이터 수집</a:t>
            </a:r>
            <a:endParaRPr lang="en-US" altLang="ko-KR" dirty="0">
              <a:solidFill>
                <a:srgbClr val="63609E"/>
              </a:solidFill>
            </a:endParaRPr>
          </a:p>
          <a:p>
            <a:pPr marL="0" indent="0">
              <a:buNone/>
            </a:pPr>
            <a:endParaRPr lang="en-US" altLang="ko-KR" sz="10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63609E"/>
                </a:solidFill>
              </a:rPr>
              <a:t>🟠</a:t>
            </a:r>
            <a:r>
              <a:rPr lang="en-US" altLang="ko-KR" dirty="0">
                <a:solidFill>
                  <a:srgbClr val="63609E"/>
                </a:solidFill>
              </a:rPr>
              <a:t> </a:t>
            </a:r>
            <a:r>
              <a:rPr lang="ko-KR" altLang="en-US" dirty="0">
                <a:solidFill>
                  <a:srgbClr val="63609E"/>
                </a:solidFill>
              </a:rPr>
              <a:t>수집한 데이터를 시각화 한다</a:t>
            </a:r>
            <a:r>
              <a:rPr lang="en-US" altLang="ko-KR" dirty="0">
                <a:solidFill>
                  <a:srgbClr val="63609E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10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63609E"/>
                </a:solidFill>
              </a:rPr>
              <a:t>🟠</a:t>
            </a:r>
            <a:r>
              <a:rPr lang="en-US" altLang="ko-KR" dirty="0">
                <a:solidFill>
                  <a:srgbClr val="63609E"/>
                </a:solidFill>
              </a:rPr>
              <a:t> </a:t>
            </a:r>
            <a:r>
              <a:rPr lang="ko-KR" altLang="en-US" dirty="0">
                <a:solidFill>
                  <a:srgbClr val="63609E"/>
                </a:solidFill>
              </a:rPr>
              <a:t>데이터 분석에 관해 생각한다</a:t>
            </a:r>
            <a:r>
              <a:rPr lang="en-US" altLang="ko-KR" dirty="0">
                <a:solidFill>
                  <a:srgbClr val="63609E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10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63609E"/>
                </a:solidFill>
              </a:rPr>
              <a:t>🟠 </a:t>
            </a:r>
            <a:r>
              <a:rPr lang="en-US" altLang="ko-KR" dirty="0">
                <a:solidFill>
                  <a:srgbClr val="63609E"/>
                </a:solidFill>
              </a:rPr>
              <a:t>folium </a:t>
            </a:r>
            <a:r>
              <a:rPr lang="ko-KR" altLang="en-US" dirty="0">
                <a:solidFill>
                  <a:srgbClr val="63609E"/>
                </a:solidFill>
              </a:rPr>
              <a:t>라이브러리를 활용한 데이터 시각화</a:t>
            </a:r>
            <a:r>
              <a:rPr lang="en-US" altLang="ko-KR" dirty="0">
                <a:solidFill>
                  <a:srgbClr val="63609E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10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63609E"/>
                </a:solidFill>
              </a:rPr>
              <a:t>🟠</a:t>
            </a:r>
            <a:r>
              <a:rPr lang="en-US" altLang="ko-KR" dirty="0">
                <a:solidFill>
                  <a:srgbClr val="63609E"/>
                </a:solidFill>
              </a:rPr>
              <a:t> fetch/ajax </a:t>
            </a:r>
            <a:r>
              <a:rPr lang="ko-KR" altLang="en-US" dirty="0">
                <a:solidFill>
                  <a:srgbClr val="63609E"/>
                </a:solidFill>
              </a:rPr>
              <a:t>로 구성된 웹 페이지자료를 가져온다</a:t>
            </a:r>
            <a:r>
              <a:rPr lang="en-US" altLang="ko-KR" dirty="0">
                <a:solidFill>
                  <a:srgbClr val="63609E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10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63609E"/>
                </a:solidFill>
              </a:rPr>
              <a:t>🟠</a:t>
            </a:r>
            <a:r>
              <a:rPr lang="en-US" altLang="ko-KR" dirty="0">
                <a:solidFill>
                  <a:srgbClr val="63609E"/>
                </a:solidFill>
              </a:rPr>
              <a:t> HTML </a:t>
            </a:r>
            <a:r>
              <a:rPr lang="ko-KR" altLang="en-US" dirty="0">
                <a:solidFill>
                  <a:srgbClr val="63609E"/>
                </a:solidFill>
              </a:rPr>
              <a:t>로 구성된 웹 페이지자료를 가져온다</a:t>
            </a:r>
            <a:r>
              <a:rPr lang="en-US" altLang="ko-KR" dirty="0">
                <a:solidFill>
                  <a:srgbClr val="63609E"/>
                </a:solidFill>
              </a:rPr>
              <a:t>.</a:t>
            </a:r>
          </a:p>
          <a:p>
            <a:pPr marL="0" indent="0">
              <a:buNone/>
            </a:pPr>
            <a:endParaRPr lang="en-US" altLang="ko-KR" sz="1000" dirty="0">
              <a:solidFill>
                <a:srgbClr val="63609E"/>
              </a:solidFill>
            </a:endParaRPr>
          </a:p>
          <a:p>
            <a:pPr marL="0" indent="0">
              <a:buNone/>
            </a:pPr>
            <a:r>
              <a:rPr lang="ko-KR" altLang="en-US" dirty="0">
                <a:solidFill>
                  <a:srgbClr val="63609E"/>
                </a:solidFill>
              </a:rPr>
              <a:t>🟠</a:t>
            </a:r>
            <a:r>
              <a:rPr lang="en-US" altLang="ko-KR" dirty="0">
                <a:solidFill>
                  <a:srgbClr val="63609E"/>
                </a:solidFill>
              </a:rPr>
              <a:t> </a:t>
            </a:r>
            <a:r>
              <a:rPr lang="en-US" altLang="ko-KR" dirty="0" err="1">
                <a:solidFill>
                  <a:srgbClr val="63609E"/>
                </a:solidFill>
              </a:rPr>
              <a:t>webdriver</a:t>
            </a:r>
            <a:r>
              <a:rPr lang="en-US" altLang="ko-KR" dirty="0">
                <a:solidFill>
                  <a:srgbClr val="63609E"/>
                </a:solidFill>
              </a:rPr>
              <a:t> </a:t>
            </a:r>
            <a:r>
              <a:rPr lang="ko-KR" altLang="en-US" dirty="0">
                <a:solidFill>
                  <a:srgbClr val="63609E"/>
                </a:solidFill>
              </a:rPr>
              <a:t>라이브러리를 활용해서 다양한 검색으로 </a:t>
            </a:r>
            <a:r>
              <a:rPr lang="ko-KR" altLang="en-US" dirty="0" err="1">
                <a:solidFill>
                  <a:srgbClr val="63609E"/>
                </a:solidFill>
              </a:rPr>
              <a:t>크롤링</a:t>
            </a:r>
            <a:endParaRPr lang="ko-KR" altLang="en-US" dirty="0">
              <a:solidFill>
                <a:srgbClr val="63609E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843A0B9-554E-431E-B656-96E0BDFE757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" y="4872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8137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79CC697-24A9-4278-9BD7-541FC40FC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solidFill>
                  <a:srgbClr val="FFC000"/>
                </a:solidFill>
              </a:rPr>
              <a:t>  프로젝트 개요</a:t>
            </a:r>
            <a:r>
              <a:rPr lang="en-US" altLang="ko-KR" dirty="0">
                <a:solidFill>
                  <a:srgbClr val="FFC000"/>
                </a:solidFill>
              </a:rPr>
              <a:t>- </a:t>
            </a:r>
            <a:r>
              <a:rPr lang="ko-KR" altLang="en-US" dirty="0">
                <a:solidFill>
                  <a:srgbClr val="FFC000"/>
                </a:solidFill>
              </a:rPr>
              <a:t>라이브러리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0CCCE0-D2A7-4390-B651-B5FB3D82AF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703560" cy="4307440"/>
          </a:xfrm>
          <a:ln>
            <a:solidFill>
              <a:srgbClr val="CD9726"/>
            </a:solidFill>
          </a:ln>
        </p:spPr>
        <p:txBody>
          <a:bodyPr lIns="108000" tIns="216000">
            <a:normAutofit lnSpcReduction="10000"/>
          </a:bodyPr>
          <a:lstStyle/>
          <a:p>
            <a:pPr>
              <a:buFontTx/>
              <a:buChar char="-"/>
            </a:pPr>
            <a:r>
              <a:rPr lang="en-US" altLang="ko-KR" dirty="0">
                <a:solidFill>
                  <a:srgbClr val="63609E"/>
                </a:solidFill>
              </a:rPr>
              <a:t>requests : </a:t>
            </a:r>
            <a:r>
              <a:rPr lang="ko-KR" altLang="en-US" dirty="0">
                <a:solidFill>
                  <a:srgbClr val="63609E"/>
                </a:solidFill>
              </a:rPr>
              <a:t>데이터를 가져와서 </a:t>
            </a:r>
            <a:r>
              <a:rPr lang="ko-KR" altLang="en-US" dirty="0" err="1">
                <a:solidFill>
                  <a:srgbClr val="63609E"/>
                </a:solidFill>
              </a:rPr>
              <a:t>딕셔너리</a:t>
            </a:r>
            <a:r>
              <a:rPr lang="ko-KR" altLang="en-US" dirty="0">
                <a:solidFill>
                  <a:srgbClr val="63609E"/>
                </a:solidFill>
              </a:rPr>
              <a:t> 타입으로 변환</a:t>
            </a:r>
            <a:endParaRPr lang="en-US" altLang="ko-KR" dirty="0">
              <a:solidFill>
                <a:srgbClr val="63609E"/>
              </a:solidFill>
            </a:endParaRPr>
          </a:p>
          <a:p>
            <a:pPr>
              <a:buFontTx/>
              <a:buChar char="-"/>
            </a:pPr>
            <a:endParaRPr lang="en-US" altLang="ko-KR" dirty="0">
              <a:solidFill>
                <a:srgbClr val="63609E"/>
              </a:solidFill>
            </a:endParaRPr>
          </a:p>
          <a:p>
            <a:pPr>
              <a:buFontTx/>
              <a:buChar char="-"/>
            </a:pPr>
            <a:r>
              <a:rPr lang="en-US" altLang="ko-KR" dirty="0" err="1">
                <a:solidFill>
                  <a:srgbClr val="63609E"/>
                </a:solidFill>
              </a:rPr>
              <a:t>json_normalize</a:t>
            </a:r>
            <a:r>
              <a:rPr lang="en-US" altLang="ko-KR" dirty="0">
                <a:solidFill>
                  <a:srgbClr val="63609E"/>
                </a:solidFill>
              </a:rPr>
              <a:t>() </a:t>
            </a:r>
            <a:r>
              <a:rPr lang="ko-KR" altLang="en-US" dirty="0">
                <a:solidFill>
                  <a:srgbClr val="63609E"/>
                </a:solidFill>
              </a:rPr>
              <a:t>함수 </a:t>
            </a:r>
            <a:r>
              <a:rPr lang="en-US" altLang="ko-KR" dirty="0">
                <a:solidFill>
                  <a:srgbClr val="63609E"/>
                </a:solidFill>
              </a:rPr>
              <a:t>: json</a:t>
            </a:r>
            <a:r>
              <a:rPr lang="ko-KR" altLang="en-US" dirty="0">
                <a:solidFill>
                  <a:srgbClr val="63609E"/>
                </a:solidFill>
              </a:rPr>
              <a:t>이 변환된 </a:t>
            </a:r>
            <a:r>
              <a:rPr lang="ko-KR" altLang="en-US" dirty="0" err="1">
                <a:solidFill>
                  <a:srgbClr val="63609E"/>
                </a:solidFill>
              </a:rPr>
              <a:t>딕셔너리를</a:t>
            </a:r>
            <a:r>
              <a:rPr lang="ko-KR" altLang="en-US" dirty="0">
                <a:solidFill>
                  <a:srgbClr val="63609E"/>
                </a:solidFill>
              </a:rPr>
              <a:t> </a:t>
            </a:r>
            <a:r>
              <a:rPr lang="ko-KR" altLang="en-US" dirty="0" err="1">
                <a:solidFill>
                  <a:srgbClr val="63609E"/>
                </a:solidFill>
              </a:rPr>
              <a:t>판다스</a:t>
            </a:r>
            <a:r>
              <a:rPr lang="ko-KR" altLang="en-US" dirty="0">
                <a:solidFill>
                  <a:srgbClr val="63609E"/>
                </a:solidFill>
              </a:rPr>
              <a:t> 데이터 프레임으로 변환한다</a:t>
            </a:r>
            <a:r>
              <a:rPr lang="en-US" altLang="ko-KR" dirty="0">
                <a:solidFill>
                  <a:srgbClr val="63609E"/>
                </a:solidFill>
              </a:rPr>
              <a:t>.(pandas </a:t>
            </a:r>
            <a:r>
              <a:rPr lang="ko-KR" altLang="en-US" dirty="0">
                <a:solidFill>
                  <a:srgbClr val="63609E"/>
                </a:solidFill>
              </a:rPr>
              <a:t>라이브러리</a:t>
            </a:r>
            <a:r>
              <a:rPr lang="en-US" altLang="ko-KR" dirty="0">
                <a:solidFill>
                  <a:srgbClr val="63609E"/>
                </a:solidFill>
              </a:rPr>
              <a:t>)</a:t>
            </a:r>
          </a:p>
          <a:p>
            <a:pPr>
              <a:buFontTx/>
              <a:buChar char="-"/>
            </a:pPr>
            <a:endParaRPr lang="en-US" altLang="ko-KR" dirty="0">
              <a:solidFill>
                <a:srgbClr val="63609E"/>
              </a:solidFill>
            </a:endParaRPr>
          </a:p>
          <a:p>
            <a:pPr>
              <a:buFontTx/>
              <a:buChar char="-"/>
            </a:pPr>
            <a:r>
              <a:rPr lang="en-US" altLang="ko-KR" dirty="0">
                <a:solidFill>
                  <a:srgbClr val="63609E"/>
                </a:solidFill>
              </a:rPr>
              <a:t>folium </a:t>
            </a:r>
            <a:r>
              <a:rPr lang="ko-KR" altLang="en-US" dirty="0">
                <a:solidFill>
                  <a:srgbClr val="63609E"/>
                </a:solidFill>
              </a:rPr>
              <a:t>지도를 표시하고 지도위의 스타벅스 매장 위치에 마커를 표시한다</a:t>
            </a:r>
            <a:r>
              <a:rPr lang="en-US" altLang="ko-KR" dirty="0">
                <a:solidFill>
                  <a:srgbClr val="63609E"/>
                </a:solidFill>
              </a:rPr>
              <a:t>.</a:t>
            </a:r>
          </a:p>
          <a:p>
            <a:pPr>
              <a:buFontTx/>
              <a:buChar char="-"/>
            </a:pPr>
            <a:r>
              <a:rPr lang="en-US" altLang="ko-KR" dirty="0">
                <a:solidFill>
                  <a:srgbClr val="63609E"/>
                </a:solidFill>
              </a:rPr>
              <a:t>Selenium, </a:t>
            </a:r>
            <a:r>
              <a:rPr lang="en-US" altLang="ko-KR" dirty="0" err="1">
                <a:solidFill>
                  <a:srgbClr val="63609E"/>
                </a:solidFill>
              </a:rPr>
              <a:t>webdriver</a:t>
            </a:r>
            <a:r>
              <a:rPr lang="en-US" altLang="ko-KR" dirty="0">
                <a:solidFill>
                  <a:srgbClr val="63609E"/>
                </a:solidFill>
              </a:rPr>
              <a:t> </a:t>
            </a:r>
            <a:r>
              <a:rPr lang="ko-KR" altLang="en-US" dirty="0">
                <a:solidFill>
                  <a:srgbClr val="63609E"/>
                </a:solidFill>
              </a:rPr>
              <a:t>로 강상 웹페이지를 띄워서 검색어를 입력하는 </a:t>
            </a:r>
            <a:r>
              <a:rPr lang="ko-KR" altLang="en-US" dirty="0" err="1">
                <a:solidFill>
                  <a:srgbClr val="63609E"/>
                </a:solidFill>
              </a:rPr>
              <a:t>크롤링을</a:t>
            </a:r>
            <a:r>
              <a:rPr lang="ko-KR" altLang="en-US" dirty="0">
                <a:solidFill>
                  <a:srgbClr val="63609E"/>
                </a:solidFill>
              </a:rPr>
              <a:t> 구현</a:t>
            </a:r>
            <a:endParaRPr lang="en-US" altLang="ko-KR" dirty="0">
              <a:solidFill>
                <a:srgbClr val="63609E"/>
              </a:solidFill>
            </a:endParaRPr>
          </a:p>
          <a:p>
            <a:pPr marL="0" indent="0">
              <a:buNone/>
            </a:pPr>
            <a:endParaRPr lang="en-US" altLang="ko-KR" sz="1000" dirty="0">
              <a:solidFill>
                <a:srgbClr val="63609E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843A0B9-554E-431E-B656-96E0BDFE7572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650240" y="48721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9057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05629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 dirty="0">
                <a:solidFill>
                  <a:srgbClr val="63609E"/>
                </a:solidFill>
              </a:rPr>
              <a:t>프로그램 동작 순서 </a:t>
            </a:r>
            <a:r>
              <a:rPr lang="en-US" altLang="ko-KR" sz="4400" dirty="0">
                <a:solidFill>
                  <a:srgbClr val="63609E"/>
                </a:solidFill>
              </a:rPr>
              <a:t>- </a:t>
            </a:r>
            <a:r>
              <a:rPr lang="ko-KR" altLang="en-US" sz="4400" dirty="0">
                <a:solidFill>
                  <a:srgbClr val="63609E"/>
                </a:solidFill>
              </a:rPr>
              <a:t>스타벅스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4409AF2-863F-468E-A407-DBAD8E9BC9D3}"/>
              </a:ext>
            </a:extLst>
          </p:cNvPr>
          <p:cNvSpPr/>
          <p:nvPr/>
        </p:nvSpPr>
        <p:spPr>
          <a:xfrm>
            <a:off x="1459122" y="1313195"/>
            <a:ext cx="8130416" cy="10857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타겟 사이트 지정</a:t>
            </a:r>
            <a:br>
              <a:rPr lang="en-US" altLang="ko-KR" sz="1400" dirty="0"/>
            </a:br>
            <a:r>
              <a:rPr lang="en-US" altLang="ko-KR" sz="1400" dirty="0"/>
              <a:t>://whttpsww.starbucks.co.kr/store/</a:t>
            </a:r>
            <a:r>
              <a:rPr lang="en-US" altLang="ko-KR" sz="1400" dirty="0" err="1"/>
              <a:t>getStore.do?r</a:t>
            </a:r>
            <a:r>
              <a:rPr lang="en-US" altLang="ko-KR" sz="1400" dirty="0"/>
              <a:t>=BF1GQPNI9E</a:t>
            </a:r>
            <a:endParaRPr lang="ko-KR" altLang="en-US" sz="14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0F35A58-7A31-492F-9A15-5E0EA2E07F1F}"/>
              </a:ext>
            </a:extLst>
          </p:cNvPr>
          <p:cNvSpPr/>
          <p:nvPr/>
        </p:nvSpPr>
        <p:spPr>
          <a:xfrm>
            <a:off x="1459122" y="2657784"/>
            <a:ext cx="8148127" cy="10857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Requests</a:t>
            </a:r>
            <a:r>
              <a:rPr lang="ko-KR" altLang="en-US" sz="1400" dirty="0"/>
              <a:t> 모듈로 스타벅스 매장 위치 데이터를 추출한다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6FBCDA5-3980-45BC-A172-4F4507CC1C01}"/>
              </a:ext>
            </a:extLst>
          </p:cNvPr>
          <p:cNvSpPr/>
          <p:nvPr/>
        </p:nvSpPr>
        <p:spPr>
          <a:xfrm>
            <a:off x="1459122" y="4002373"/>
            <a:ext cx="8148127" cy="10857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 err="1"/>
              <a:t>json_normalize</a:t>
            </a:r>
            <a:r>
              <a:rPr lang="en-US" altLang="ko-KR" sz="1400" dirty="0"/>
              <a:t>() </a:t>
            </a:r>
            <a:r>
              <a:rPr lang="ko-KR" altLang="en-US" sz="1400"/>
              <a:t>함수로 </a:t>
            </a:r>
            <a:r>
              <a:rPr lang="en-US" altLang="ko-KR" sz="1400"/>
              <a:t>json</a:t>
            </a:r>
            <a:r>
              <a:rPr lang="ko-KR" altLang="en-US" sz="1400"/>
              <a:t>으로 </a:t>
            </a:r>
            <a:r>
              <a:rPr lang="ko-KR" altLang="en-US" sz="1400" dirty="0"/>
              <a:t>변환된 </a:t>
            </a:r>
            <a:r>
              <a:rPr lang="ko-KR" altLang="en-US" sz="1400" dirty="0" err="1"/>
              <a:t>딕셔너리를</a:t>
            </a:r>
            <a:r>
              <a:rPr lang="ko-KR" altLang="en-US" sz="1400" dirty="0"/>
              <a:t> </a:t>
            </a:r>
            <a:r>
              <a:rPr lang="ko-KR" altLang="en-US" sz="1400" dirty="0" err="1"/>
              <a:t>판다스</a:t>
            </a:r>
            <a:r>
              <a:rPr lang="ko-KR" altLang="en-US" sz="1400" dirty="0"/>
              <a:t> 데이터 프레임으로 변환한다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FD75A9B-3DBA-4586-B5D9-433E6A93A85D}"/>
              </a:ext>
            </a:extLst>
          </p:cNvPr>
          <p:cNvSpPr/>
          <p:nvPr/>
        </p:nvSpPr>
        <p:spPr>
          <a:xfrm>
            <a:off x="1459122" y="5304874"/>
            <a:ext cx="8148127" cy="10857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데이터 프레임을 바탕으로 </a:t>
            </a:r>
            <a:r>
              <a:rPr lang="en-US" altLang="ko-KR" sz="1400" dirty="0"/>
              <a:t>folium </a:t>
            </a:r>
            <a:r>
              <a:rPr lang="ko-KR" altLang="en-US" sz="1400" dirty="0"/>
              <a:t>라이브러리를 활용해서 데이터를 지도에 </a:t>
            </a:r>
            <a:r>
              <a:rPr lang="ko-KR" altLang="en-US" sz="1400" dirty="0" err="1"/>
              <a:t>시각화한다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02335F82-458E-4B86-BE9F-C88BC6C3156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73760" y="1249183"/>
            <a:ext cx="405596" cy="427018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5AB9A422-89B8-41D2-8F29-6DEB410F1F9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73760" y="2683950"/>
            <a:ext cx="405596" cy="427018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ED356EDA-A078-43A6-A0FE-CFF417BECEB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73760" y="3958464"/>
            <a:ext cx="405596" cy="427018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765C0B34-53CD-49C5-8E07-9F623F4BFF05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73760" y="5283115"/>
            <a:ext cx="405596" cy="427018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0F9DD54F-A769-42E7-AA6C-A18D46A6D50D}"/>
              </a:ext>
            </a:extLst>
          </p:cNvPr>
          <p:cNvSpPr/>
          <p:nvPr/>
        </p:nvSpPr>
        <p:spPr>
          <a:xfrm>
            <a:off x="11318240" y="0"/>
            <a:ext cx="873760" cy="6858000"/>
          </a:xfrm>
          <a:prstGeom prst="rect">
            <a:avLst/>
          </a:prstGeom>
          <a:solidFill>
            <a:srgbClr val="6360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3609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73729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05629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 dirty="0">
                <a:solidFill>
                  <a:srgbClr val="63609E"/>
                </a:solidFill>
              </a:rPr>
              <a:t>프로그램 동작 순서 </a:t>
            </a:r>
            <a:r>
              <a:rPr lang="en-US" altLang="ko-KR" sz="4400" dirty="0">
                <a:solidFill>
                  <a:srgbClr val="63609E"/>
                </a:solidFill>
              </a:rPr>
              <a:t>- </a:t>
            </a:r>
            <a:r>
              <a:rPr lang="ko-KR" altLang="en-US" sz="4400" dirty="0">
                <a:solidFill>
                  <a:srgbClr val="63609E"/>
                </a:solidFill>
              </a:rPr>
              <a:t>맥도날드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24409AF2-863F-468E-A407-DBAD8E9BC9D3}"/>
              </a:ext>
            </a:extLst>
          </p:cNvPr>
          <p:cNvSpPr/>
          <p:nvPr/>
        </p:nvSpPr>
        <p:spPr>
          <a:xfrm>
            <a:off x="1459122" y="1313195"/>
            <a:ext cx="8130416" cy="10857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타겟 사이트 지정</a:t>
            </a:r>
            <a:br>
              <a:rPr lang="en-US" altLang="ko-KR" sz="1400" dirty="0"/>
            </a:br>
            <a:r>
              <a:rPr lang="en-US" altLang="ko-KR" sz="1400" dirty="0"/>
              <a:t>: https://www.mcdonalds.co.kr/kor/store/list.do</a:t>
            </a:r>
            <a:endParaRPr lang="ko-KR" altLang="en-US" sz="1400" dirty="0"/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B0F35A58-7A31-492F-9A15-5E0EA2E07F1F}"/>
              </a:ext>
            </a:extLst>
          </p:cNvPr>
          <p:cNvSpPr/>
          <p:nvPr/>
        </p:nvSpPr>
        <p:spPr>
          <a:xfrm>
            <a:off x="1459122" y="2657784"/>
            <a:ext cx="8148127" cy="10857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driver</a:t>
            </a:r>
            <a:r>
              <a:rPr lang="ko-KR" altLang="en-US" sz="1400" dirty="0"/>
              <a:t> 모듈로 맥도날드 페이지를 자동화 </a:t>
            </a:r>
            <a:r>
              <a:rPr lang="ko-KR" altLang="en-US" sz="1400" dirty="0" err="1"/>
              <a:t>크롤링을</a:t>
            </a:r>
            <a:r>
              <a:rPr lang="ko-KR" altLang="en-US" sz="1400" dirty="0"/>
              <a:t> 한다</a:t>
            </a:r>
            <a:r>
              <a:rPr lang="en-US" altLang="ko-KR" sz="1400" dirty="0"/>
              <a:t>(</a:t>
            </a:r>
            <a:r>
              <a:rPr lang="en-US" altLang="ko-KR" sz="1400" dirty="0" err="1"/>
              <a:t>css</a:t>
            </a:r>
            <a:r>
              <a:rPr lang="en-US" altLang="ko-KR" sz="1400" dirty="0"/>
              <a:t> </a:t>
            </a:r>
            <a:r>
              <a:rPr lang="ko-KR" altLang="en-US" sz="1400" dirty="0"/>
              <a:t>속성을 활용</a:t>
            </a:r>
            <a:r>
              <a:rPr lang="en-US" altLang="ko-KR" sz="1400" dirty="0"/>
              <a:t>).</a:t>
            </a:r>
            <a:endParaRPr lang="ko-KR" altLang="en-US" sz="1400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26FBCDA5-3980-45BC-A172-4F4507CC1C01}"/>
              </a:ext>
            </a:extLst>
          </p:cNvPr>
          <p:cNvSpPr/>
          <p:nvPr/>
        </p:nvSpPr>
        <p:spPr>
          <a:xfrm>
            <a:off x="1459122" y="4002373"/>
            <a:ext cx="8148127" cy="10857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크롤링한 데이터를 필요한 자료만 추출해서 데이터프레임 형태로 전환한다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30" name="직사각형 29">
            <a:extLst>
              <a:ext uri="{FF2B5EF4-FFF2-40B4-BE49-F238E27FC236}">
                <a16:creationId xmlns:a16="http://schemas.microsoft.com/office/drawing/2014/main" id="{2FD75A9B-3DBA-4586-B5D9-433E6A93A85D}"/>
              </a:ext>
            </a:extLst>
          </p:cNvPr>
          <p:cNvSpPr/>
          <p:nvPr/>
        </p:nvSpPr>
        <p:spPr>
          <a:xfrm>
            <a:off x="1459122" y="5304874"/>
            <a:ext cx="8148127" cy="108575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dirty="0"/>
              <a:t>데이터 프레임을 바탕으로 </a:t>
            </a:r>
            <a:r>
              <a:rPr lang="en-US" altLang="ko-KR" sz="1400" dirty="0"/>
              <a:t>folium </a:t>
            </a:r>
            <a:r>
              <a:rPr lang="ko-KR" altLang="en-US" sz="1400" dirty="0"/>
              <a:t>라이브러리를 활용해서 데이터를 지도에 </a:t>
            </a:r>
            <a:r>
              <a:rPr lang="ko-KR" altLang="en-US" sz="1400" dirty="0" err="1"/>
              <a:t>시각화한다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pic>
        <p:nvPicPr>
          <p:cNvPr id="58" name="그림 57">
            <a:extLst>
              <a:ext uri="{FF2B5EF4-FFF2-40B4-BE49-F238E27FC236}">
                <a16:creationId xmlns:a16="http://schemas.microsoft.com/office/drawing/2014/main" id="{02335F82-458E-4B86-BE9F-C88BC6C31563}"/>
              </a:ext>
            </a:extLst>
          </p:cNvPr>
          <p:cNvPicPr>
            <a:picLocks/>
          </p:cNvPicPr>
          <p:nvPr/>
        </p:nvPicPr>
        <p:blipFill>
          <a:blip r:embed="rId2"/>
          <a:stretch>
            <a:fillRect/>
          </a:stretch>
        </p:blipFill>
        <p:spPr>
          <a:xfrm>
            <a:off x="873760" y="1249183"/>
            <a:ext cx="405596" cy="427018"/>
          </a:xfrm>
          <a:prstGeom prst="rect">
            <a:avLst/>
          </a:prstGeom>
        </p:spPr>
      </p:pic>
      <p:pic>
        <p:nvPicPr>
          <p:cNvPr id="59" name="그림 58">
            <a:extLst>
              <a:ext uri="{FF2B5EF4-FFF2-40B4-BE49-F238E27FC236}">
                <a16:creationId xmlns:a16="http://schemas.microsoft.com/office/drawing/2014/main" id="{5AB9A422-89B8-41D2-8F29-6DEB410F1F9D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73760" y="2683950"/>
            <a:ext cx="405596" cy="427018"/>
          </a:xfrm>
          <a:prstGeom prst="rect">
            <a:avLst/>
          </a:prstGeom>
        </p:spPr>
      </p:pic>
      <p:pic>
        <p:nvPicPr>
          <p:cNvPr id="60" name="그림 59">
            <a:extLst>
              <a:ext uri="{FF2B5EF4-FFF2-40B4-BE49-F238E27FC236}">
                <a16:creationId xmlns:a16="http://schemas.microsoft.com/office/drawing/2014/main" id="{ED356EDA-A078-43A6-A0FE-CFF417BECEBC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73760" y="3958464"/>
            <a:ext cx="405596" cy="427018"/>
          </a:xfrm>
          <a:prstGeom prst="rect">
            <a:avLst/>
          </a:prstGeom>
        </p:spPr>
      </p:pic>
      <p:pic>
        <p:nvPicPr>
          <p:cNvPr id="61" name="그림 60">
            <a:extLst>
              <a:ext uri="{FF2B5EF4-FFF2-40B4-BE49-F238E27FC236}">
                <a16:creationId xmlns:a16="http://schemas.microsoft.com/office/drawing/2014/main" id="{765C0B34-53CD-49C5-8E07-9F623F4BFF05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73760" y="5283115"/>
            <a:ext cx="405596" cy="427018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0F9DD54F-A769-42E7-AA6C-A18D46A6D50D}"/>
              </a:ext>
            </a:extLst>
          </p:cNvPr>
          <p:cNvSpPr/>
          <p:nvPr/>
        </p:nvSpPr>
        <p:spPr>
          <a:xfrm>
            <a:off x="11318240" y="0"/>
            <a:ext cx="873760" cy="6858000"/>
          </a:xfrm>
          <a:prstGeom prst="rect">
            <a:avLst/>
          </a:prstGeom>
          <a:solidFill>
            <a:srgbClr val="6360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3609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85049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37122"/>
            <a:ext cx="1105629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 dirty="0">
                <a:solidFill>
                  <a:srgbClr val="63609E"/>
                </a:solidFill>
              </a:rPr>
              <a:t>프로그램 동작 차이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0F9DD54F-A769-42E7-AA6C-A18D46A6D50D}"/>
              </a:ext>
            </a:extLst>
          </p:cNvPr>
          <p:cNvSpPr/>
          <p:nvPr/>
        </p:nvSpPr>
        <p:spPr>
          <a:xfrm>
            <a:off x="11318240" y="0"/>
            <a:ext cx="873760" cy="6858000"/>
          </a:xfrm>
          <a:prstGeom prst="rect">
            <a:avLst/>
          </a:prstGeom>
          <a:solidFill>
            <a:srgbClr val="63609E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3609E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08390A4F-4050-4459-9861-07F6520F9D01}"/>
              </a:ext>
            </a:extLst>
          </p:cNvPr>
          <p:cNvSpPr/>
          <p:nvPr/>
        </p:nvSpPr>
        <p:spPr>
          <a:xfrm>
            <a:off x="755009" y="1803633"/>
            <a:ext cx="1476463" cy="7298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스타벅스</a:t>
            </a: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57C1D179-E207-4D5B-B0C6-68F38AC82C69}"/>
              </a:ext>
            </a:extLst>
          </p:cNvPr>
          <p:cNvSpPr/>
          <p:nvPr/>
        </p:nvSpPr>
        <p:spPr>
          <a:xfrm>
            <a:off x="755009" y="4430786"/>
            <a:ext cx="1476463" cy="72984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맥도날드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98AE7B8-E49C-4A82-A7EC-B6FB967A1287}"/>
              </a:ext>
            </a:extLst>
          </p:cNvPr>
          <p:cNvSpPr/>
          <p:nvPr/>
        </p:nvSpPr>
        <p:spPr>
          <a:xfrm>
            <a:off x="2660707" y="1803633"/>
            <a:ext cx="3211585" cy="132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Request</a:t>
            </a:r>
            <a:r>
              <a:rPr lang="ko-KR" altLang="en-US" dirty="0"/>
              <a:t> 모듈</a:t>
            </a:r>
            <a:endParaRPr lang="en-US" altLang="ko-KR" dirty="0"/>
          </a:p>
          <a:p>
            <a:pPr algn="ctr"/>
            <a:r>
              <a:rPr lang="en-US" altLang="ko-KR" dirty="0"/>
              <a:t>Json</a:t>
            </a:r>
            <a:r>
              <a:rPr lang="ko-KR" altLang="en-US" dirty="0"/>
              <a:t>으로 전환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1D7D30B3-8268-4694-8333-9E09215F4AB7}"/>
              </a:ext>
            </a:extLst>
          </p:cNvPr>
          <p:cNvSpPr/>
          <p:nvPr/>
        </p:nvSpPr>
        <p:spPr>
          <a:xfrm>
            <a:off x="2660708" y="4430786"/>
            <a:ext cx="3211586" cy="132556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Selenium</a:t>
            </a:r>
            <a:r>
              <a:rPr lang="ko-KR" altLang="en-US" dirty="0"/>
              <a:t>으로 자동화 </a:t>
            </a:r>
            <a:r>
              <a:rPr lang="ko-KR" altLang="en-US" dirty="0" err="1"/>
              <a:t>크롤링</a:t>
            </a:r>
            <a:endParaRPr lang="en-US" altLang="ko-KR" dirty="0"/>
          </a:p>
          <a:p>
            <a:pPr algn="ctr"/>
            <a:r>
              <a:rPr lang="en-US" altLang="ko-KR" dirty="0" err="1"/>
              <a:t>Css</a:t>
            </a:r>
            <a:r>
              <a:rPr lang="ko-KR" altLang="en-US" dirty="0"/>
              <a:t>속성 활용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741BBA25-664A-45E1-B741-1BEFB1E02B8A}"/>
              </a:ext>
            </a:extLst>
          </p:cNvPr>
          <p:cNvSpPr/>
          <p:nvPr/>
        </p:nvSpPr>
        <p:spPr>
          <a:xfrm>
            <a:off x="6375633" y="3129196"/>
            <a:ext cx="2114026" cy="1301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데이터프레임 </a:t>
            </a:r>
            <a:endParaRPr lang="en-US" altLang="ko-KR" dirty="0"/>
          </a:p>
          <a:p>
            <a:pPr algn="ctr"/>
            <a:r>
              <a:rPr lang="ko-KR" altLang="en-US" dirty="0"/>
              <a:t>전환</a:t>
            </a: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4CEA9B3-B0DA-4FB3-95C7-2E596369A341}"/>
              </a:ext>
            </a:extLst>
          </p:cNvPr>
          <p:cNvSpPr/>
          <p:nvPr/>
        </p:nvSpPr>
        <p:spPr>
          <a:xfrm>
            <a:off x="8923136" y="3129196"/>
            <a:ext cx="2114026" cy="130159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Folium</a:t>
            </a:r>
            <a:r>
              <a:rPr lang="ko-KR" altLang="en-US" dirty="0"/>
              <a:t>으로</a:t>
            </a:r>
            <a:endParaRPr lang="en-US" altLang="ko-KR" dirty="0"/>
          </a:p>
          <a:p>
            <a:pPr algn="ctr"/>
            <a:r>
              <a:rPr lang="ko-KR" altLang="en-US" dirty="0"/>
              <a:t> 시각화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E02E7570-81FD-4F17-9EB7-62E5DC57CBF5}"/>
              </a:ext>
            </a:extLst>
          </p:cNvPr>
          <p:cNvCxnSpPr>
            <a:stCxn id="4" idx="3"/>
          </p:cNvCxnSpPr>
          <p:nvPr/>
        </p:nvCxnSpPr>
        <p:spPr>
          <a:xfrm>
            <a:off x="2231472" y="2168554"/>
            <a:ext cx="42923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B71B247A-B5E3-49BD-9139-762A33CD30DF}"/>
              </a:ext>
            </a:extLst>
          </p:cNvPr>
          <p:cNvCxnSpPr>
            <a:stCxn id="13" idx="3"/>
          </p:cNvCxnSpPr>
          <p:nvPr/>
        </p:nvCxnSpPr>
        <p:spPr>
          <a:xfrm>
            <a:off x="2231472" y="4795707"/>
            <a:ext cx="429235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2" name="연결선: 꺾임 11">
            <a:extLst>
              <a:ext uri="{FF2B5EF4-FFF2-40B4-BE49-F238E27FC236}">
                <a16:creationId xmlns:a16="http://schemas.microsoft.com/office/drawing/2014/main" id="{5F718D43-4CE3-4F62-BD69-EFB48837CD6A}"/>
              </a:ext>
            </a:extLst>
          </p:cNvPr>
          <p:cNvCxnSpPr>
            <a:stCxn id="5" idx="3"/>
            <a:endCxn id="6" idx="0"/>
          </p:cNvCxnSpPr>
          <p:nvPr/>
        </p:nvCxnSpPr>
        <p:spPr>
          <a:xfrm>
            <a:off x="5872292" y="2466415"/>
            <a:ext cx="1560354" cy="662781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6" name="연결선: 꺾임 15">
            <a:extLst>
              <a:ext uri="{FF2B5EF4-FFF2-40B4-BE49-F238E27FC236}">
                <a16:creationId xmlns:a16="http://schemas.microsoft.com/office/drawing/2014/main" id="{FFDB2E05-7F7B-4041-82BF-DD0F0722072B}"/>
              </a:ext>
            </a:extLst>
          </p:cNvPr>
          <p:cNvCxnSpPr>
            <a:stCxn id="15" idx="3"/>
            <a:endCxn id="6" idx="2"/>
          </p:cNvCxnSpPr>
          <p:nvPr/>
        </p:nvCxnSpPr>
        <p:spPr>
          <a:xfrm flipV="1">
            <a:off x="5872294" y="4430786"/>
            <a:ext cx="1560352" cy="662782"/>
          </a:xfrm>
          <a:prstGeom prst="bentConnector2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82B2BBBF-9C13-404D-9BFC-87C399496CBA}"/>
              </a:ext>
            </a:extLst>
          </p:cNvPr>
          <p:cNvCxnSpPr>
            <a:stCxn id="6" idx="3"/>
            <a:endCxn id="17" idx="1"/>
          </p:cNvCxnSpPr>
          <p:nvPr/>
        </p:nvCxnSpPr>
        <p:spPr>
          <a:xfrm>
            <a:off x="8489659" y="3779991"/>
            <a:ext cx="433477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394207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A738DFF-7B80-41D8-ADAD-C32C732764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942" y="144505"/>
            <a:ext cx="11834808" cy="1325563"/>
          </a:xfrm>
        </p:spPr>
        <p:txBody>
          <a:bodyPr/>
          <a:lstStyle/>
          <a:p>
            <a:pPr marL="0" indent="0">
              <a:buNone/>
            </a:pPr>
            <a:r>
              <a:rPr lang="ko-KR" altLang="en-US" sz="4400">
                <a:solidFill>
                  <a:srgbClr val="63609E"/>
                </a:solidFill>
              </a:rPr>
              <a:t>프로그램 기능 </a:t>
            </a:r>
            <a:r>
              <a:rPr lang="en-US" altLang="ko-KR" sz="4400">
                <a:solidFill>
                  <a:srgbClr val="63609E"/>
                </a:solidFill>
              </a:rPr>
              <a:t>– </a:t>
            </a:r>
            <a:r>
              <a:rPr lang="ko-KR" altLang="en-US" sz="4400">
                <a:solidFill>
                  <a:srgbClr val="63609E"/>
                </a:solidFill>
              </a:rPr>
              <a:t>데이터 시각화</a:t>
            </a:r>
            <a:endParaRPr lang="en-US" altLang="ko-KR" sz="4400" dirty="0">
              <a:solidFill>
                <a:srgbClr val="63609E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473DD76-BE8A-4666-B1A4-1A83A5C5A64F}"/>
              </a:ext>
            </a:extLst>
          </p:cNvPr>
          <p:cNvSpPr txBox="1"/>
          <p:nvPr/>
        </p:nvSpPr>
        <p:spPr>
          <a:xfrm>
            <a:off x="375221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스타벅스</a:t>
            </a:r>
            <a:r>
              <a:rPr lang="en-US" altLang="ko-KR" dirty="0">
                <a:solidFill>
                  <a:srgbClr val="FFC000"/>
                </a:solidFill>
              </a:rPr>
              <a:t>(17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0960AA5E-E5E6-43B1-A5EB-31EE0A666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220" y="1865998"/>
            <a:ext cx="5203503" cy="3126003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F67E5C5-2212-4F3B-956D-A21554E6E6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59475" y="1865998"/>
            <a:ext cx="5177443" cy="312600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A8EB5013-4B9B-4102-A3D4-7D8D47649602}"/>
              </a:ext>
            </a:extLst>
          </p:cNvPr>
          <p:cNvSpPr txBox="1"/>
          <p:nvPr/>
        </p:nvSpPr>
        <p:spPr>
          <a:xfrm>
            <a:off x="5959475" y="5203265"/>
            <a:ext cx="37795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맥도날드</a:t>
            </a:r>
            <a:r>
              <a:rPr lang="en-US" altLang="ko-KR" dirty="0">
                <a:solidFill>
                  <a:srgbClr val="FFC000"/>
                </a:solidFill>
              </a:rPr>
              <a:t>(25 </a:t>
            </a:r>
            <a:r>
              <a:rPr lang="ko-KR" altLang="en-US" dirty="0">
                <a:solidFill>
                  <a:srgbClr val="FFC000"/>
                </a:solidFill>
              </a:rPr>
              <a:t>곳</a:t>
            </a:r>
            <a:r>
              <a:rPr lang="en-US" altLang="ko-KR" dirty="0">
                <a:solidFill>
                  <a:srgbClr val="FFC000"/>
                </a:solidFill>
              </a:rPr>
              <a:t>)</a:t>
            </a:r>
            <a:endParaRPr lang="ko-KR" altLang="en-US" dirty="0">
              <a:solidFill>
                <a:srgbClr val="FFC000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2C7E365-69FC-4D28-8EA3-B389DEA77593}"/>
              </a:ext>
            </a:extLst>
          </p:cNvPr>
          <p:cNvSpPr txBox="1"/>
          <p:nvPr/>
        </p:nvSpPr>
        <p:spPr>
          <a:xfrm>
            <a:off x="261942" y="1391034"/>
            <a:ext cx="60945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dirty="0">
                <a:solidFill>
                  <a:srgbClr val="FFC000"/>
                </a:solidFill>
              </a:rPr>
              <a:t>서울 </a:t>
            </a:r>
            <a:r>
              <a:rPr lang="en-US" altLang="ko-KR" dirty="0">
                <a:solidFill>
                  <a:srgbClr val="FFC000"/>
                </a:solidFill>
              </a:rPr>
              <a:t>DT</a:t>
            </a:r>
            <a:r>
              <a:rPr lang="ko-KR" altLang="en-US" dirty="0">
                <a:solidFill>
                  <a:srgbClr val="FFC000"/>
                </a:solidFill>
              </a:rPr>
              <a:t>점</a:t>
            </a:r>
          </a:p>
        </p:txBody>
      </p:sp>
    </p:spTree>
    <p:extLst>
      <p:ext uri="{BB962C8B-B14F-4D97-AF65-F5344CB8AC3E}">
        <p14:creationId xmlns:p14="http://schemas.microsoft.com/office/powerpoint/2010/main" val="20901027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D2Coding"/>
        <a:ea typeface="D2Coding"/>
        <a:cs typeface=""/>
      </a:majorFont>
      <a:minorFont>
        <a:latin typeface="D2Coding"/>
        <a:ea typeface="D2Coding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taskpanes.xml.rels><?xml version="1.0" encoding="UTF-8" standalone="yes"?>
<Relationships xmlns="http://schemas.openxmlformats.org/package/2006/relationships"><Relationship Id="rId1" Type="http://schemas.microsoft.com/office/2011/relationships/webextension" Target="webextension1.xml"/></Relationships>
</file>

<file path=ppt/webextensions/taskpanes.xml><?xml version="1.0" encoding="utf-8"?>
<wetp:taskpanes xmlns:wetp="http://schemas.microsoft.com/office/webextensions/taskpanes/2010/11">
  <wetp:taskpane dockstate="right" visibility="0" width="438" row="0">
    <wetp:webextensionref xmlns:r="http://schemas.openxmlformats.org/officeDocument/2006/relationships" r:id="rId1"/>
  </wetp:taskpane>
</wetp:taskpanes>
</file>

<file path=ppt/webextensions/webextension1.xml><?xml version="1.0" encoding="utf-8"?>
<we:webextension xmlns:we="http://schemas.microsoft.com/office/webextensions/webextension/2010/11" id="{EEE4299D-8365-435B-89A0-9777F452AE92}">
  <we:reference id="wa104380121" version="2.0.0.0" store="ko-KR" storeType="OMEX"/>
  <we:alternateReferences>
    <we:reference id="wa104380121" version="2.0.0.0" store="WA104380121" storeType="OMEX"/>
  </we:alternateReferences>
  <we:properties/>
  <we:bindings/>
  <we:snapshot xmlns:r="http://schemas.openxmlformats.org/officeDocument/2006/relationships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665</TotalTime>
  <Words>867</Words>
  <Application>Microsoft Office PowerPoint</Application>
  <PresentationFormat>와이드스크린</PresentationFormat>
  <Paragraphs>194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3" baseType="lpstr">
      <vt:lpstr>D2Coding</vt:lpstr>
      <vt:lpstr>Arial</vt:lpstr>
      <vt:lpstr>Office 테마</vt:lpstr>
      <vt:lpstr>Project</vt:lpstr>
      <vt:lpstr>INDEX</vt:lpstr>
      <vt:lpstr>  빅데이터 분석 및 분석 가설 설정</vt:lpstr>
      <vt:lpstr>  프로젝트 개요</vt:lpstr>
      <vt:lpstr>  프로젝트 개요- 라이브러리</vt:lpstr>
      <vt:lpstr>프로그램 동작 순서 - 스타벅스</vt:lpstr>
      <vt:lpstr>프로그램 동작 순서 - 맥도날드</vt:lpstr>
      <vt:lpstr>프로그램 동작 차이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프로그램 기능 – 데이터 시각화</vt:lpstr>
      <vt:lpstr>빅데이터 분석결과 – 지역별 매장 수 비교</vt:lpstr>
      <vt:lpstr>빅데이터 분석결과</vt:lpstr>
      <vt:lpstr>빅데이터 분석결과-한계점</vt:lpstr>
      <vt:lpstr>프로젝트 후기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개인 Project</dc:title>
  <dc:creator>lee wonhee</dc:creator>
  <cp:lastModifiedBy>lee wonhee</cp:lastModifiedBy>
  <cp:revision>473</cp:revision>
  <dcterms:created xsi:type="dcterms:W3CDTF">2021-08-27T04:47:42Z</dcterms:created>
  <dcterms:modified xsi:type="dcterms:W3CDTF">2021-11-18T07:41:15Z</dcterms:modified>
</cp:coreProperties>
</file>

<file path=docProps/thumbnail.jpeg>
</file>